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riterion-1\FEEDBACK(2016-17)\Teachers%20feedback%20(2016-17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PARAMETERS(in</a:t>
            </a:r>
            <a:r>
              <a:rPr lang="en-US" sz="2000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percentage)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74798552982979E-2"/>
          <c:y val="0.16449074074074077"/>
          <c:w val="0.74896313967759276"/>
          <c:h val="0.42274387576552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 Highly Dissatisfied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%">
                  <c:v>0.02</c:v>
                </c:pt>
                <c:pt idx="4" formatCode="0%">
                  <c:v>0.02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6-4E83-8B2F-965E333F846D}"/>
            </c:ext>
          </c:extLst>
        </c:ser>
        <c:ser>
          <c:idx val="1"/>
          <c:order val="1"/>
          <c:tx>
            <c:strRef>
              <c:f>Sheet3!$D$1</c:f>
              <c:strCache>
                <c:ptCount val="1"/>
                <c:pt idx="0">
                  <c:v> Dissatisfied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Sheet3!$D$2:$D$7</c:f>
              <c:numCache>
                <c:formatCode>0%</c:formatCode>
                <c:ptCount val="6"/>
                <c:pt idx="0">
                  <c:v>0.03</c:v>
                </c:pt>
                <c:pt idx="1">
                  <c:v>0.05</c:v>
                </c:pt>
                <c:pt idx="2">
                  <c:v>0.03</c:v>
                </c:pt>
                <c:pt idx="3">
                  <c:v>0.06</c:v>
                </c:pt>
                <c:pt idx="4">
                  <c:v>0.1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E6-4E83-8B2F-965E333F846D}"/>
            </c:ext>
          </c:extLst>
        </c:ser>
        <c:ser>
          <c:idx val="2"/>
          <c:order val="2"/>
          <c:tx>
            <c:strRef>
              <c:f>Sheet3!$E$1</c:f>
              <c:strCache>
                <c:ptCount val="1"/>
                <c:pt idx="0">
                  <c:v> Average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Sheet3!$E$2:$E$7</c:f>
              <c:numCache>
                <c:formatCode>0%</c:formatCode>
                <c:ptCount val="6"/>
                <c:pt idx="0">
                  <c:v>0.05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0.38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E6-4E83-8B2F-965E333F846D}"/>
            </c:ext>
          </c:extLst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 Satisfied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Sheet3!$F$2:$F$7</c:f>
              <c:numCache>
                <c:formatCode>0%</c:formatCode>
                <c:ptCount val="6"/>
                <c:pt idx="0">
                  <c:v>0.76</c:v>
                </c:pt>
                <c:pt idx="1">
                  <c:v>0.67</c:v>
                </c:pt>
                <c:pt idx="2">
                  <c:v>0.26</c:v>
                </c:pt>
                <c:pt idx="3">
                  <c:v>0.34</c:v>
                </c:pt>
                <c:pt idx="4">
                  <c:v>0.3</c:v>
                </c:pt>
                <c:pt idx="5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E6-4E83-8B2F-965E333F846D}"/>
            </c:ext>
          </c:extLst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 Highly Satisfied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Sheet3!$B$2:$B$7</c:f>
              <c:strCache>
                <c:ptCount val="6"/>
                <c:pt idx="0">
                  <c:v>Administration of Top Management</c:v>
                </c:pt>
                <c:pt idx="1">
                  <c:v>Work culture of Support Staff(Office,Lab Attendants)</c:v>
                </c:pt>
                <c:pt idx="2">
                  <c:v>Infrastructure and Physical facilities of college</c:v>
                </c:pt>
                <c:pt idx="3">
                  <c:v>Academic and Research environment of the college</c:v>
                </c:pt>
                <c:pt idx="4">
                  <c:v>Application of innovative practices</c:v>
                </c:pt>
                <c:pt idx="5">
                  <c:v>Rate overall Institutional Culture</c:v>
                </c:pt>
              </c:strCache>
            </c:strRef>
          </c:cat>
          <c:val>
            <c:numRef>
              <c:f>Sheet3!$G$2:$G$7</c:f>
              <c:numCache>
                <c:formatCode>0%</c:formatCode>
                <c:ptCount val="6"/>
                <c:pt idx="0">
                  <c:v>0.16</c:v>
                </c:pt>
                <c:pt idx="1">
                  <c:v>0.17</c:v>
                </c:pt>
                <c:pt idx="2">
                  <c:v>0.6</c:v>
                </c:pt>
                <c:pt idx="3">
                  <c:v>0.47</c:v>
                </c:pt>
                <c:pt idx="4">
                  <c:v>0.2</c:v>
                </c:pt>
                <c:pt idx="5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E6-4E83-8B2F-965E333F84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03600720"/>
        <c:axId val="1232685824"/>
      </c:barChart>
      <c:catAx>
        <c:axId val="130360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685824"/>
        <c:crosses val="autoZero"/>
        <c:auto val="1"/>
        <c:lblAlgn val="ctr"/>
        <c:lblOffset val="100"/>
        <c:noMultiLvlLbl val="0"/>
      </c:catAx>
      <c:valAx>
        <c:axId val="123268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360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971370873198104"/>
          <c:y val="0.30491625684944679"/>
          <c:w val="0.13627575744243126"/>
          <c:h val="0.456438963080001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8D5A-1884-D7F4-69D3-5AAE50C8B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5DB7C-335C-73AA-7803-024FCF3F5D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2300-9F9E-62C3-9E39-DE3284F4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075F5-6C46-1BE9-7AC1-CF121911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F1DF3-C324-38A9-ECFF-40463548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441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8DE46-B722-13CB-9A98-4D3850BCE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37B1E-CCFF-EB3D-A0C7-DABD3CDD6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907F5-9FA5-AFC9-05B1-49C78FAC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4A95C-AD2E-1B20-5CA1-926E4CB7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30259-3AF3-5687-E1D6-92D07399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58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CDB8C6-361C-9431-71AD-9CB90174EE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677E7C-EE0F-6FE5-4D6F-F11245A0E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FC30-3469-7C17-A9C8-909D09E0A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3B46A-638E-1E3F-7DF7-F6C2B5BBD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AA95-1C70-9894-8C5B-AE18C7326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67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908E8-B4D0-808B-C343-8EB19CFB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8DC46-99C7-F4E6-DE8C-EB4A1AD7E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4E5A4-784C-5251-DE9B-284EDE7B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D84C3-7C8F-3749-ACE5-5BD7BD81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B4136-7EBC-E44A-B719-BAD8E712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7E4B0-1579-7886-E5C9-5AEFE174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BBD7E-5E58-A7EE-2336-AFBB7E6F9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D9808-93CD-7E5F-4A71-71FA5AD92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976CE-EBCB-51C2-9F0E-CF153906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EBC43-87ED-20F4-8B1F-52DCD4D1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8553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138DF-EFC0-52B8-3C1B-F0BAB7197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4B31B-5186-4C87-9FB4-D221CC9A66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D991A-C400-7D30-AC56-EE9242C3B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032D9-3FB1-0008-EDDA-CE712E02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6AE9B5-2971-58FF-7BC8-C77238797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BAD62-DF74-A042-4C56-E4B2A719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522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B688-3A49-2284-E930-75B9284A7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CBCE76-3E10-8EAE-16BD-0F7D736CD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EFDFF7-B746-E9EE-60BE-28C49CF11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4B9465-A554-0D50-5609-500D52CF9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2ABC6-AFA2-50FC-CB74-C341E6267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B59BA2-45C6-B9CD-4B6D-0D4F7CA1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7477B-0172-E1F3-582C-65C18A39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C255A1-212E-7E9A-0F5F-EF182DBA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96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FB96-5BD5-B5FF-8C05-CC2F147A1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F7FB1-FB16-4D10-4D40-58982BAB3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51633-E08C-D752-DD9D-A03FBA5C8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B43B72-5F69-F558-9646-D6437FC3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544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C5008-1B68-D330-9BF9-2F2DE2415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4D2EEC-AD1F-065E-1B21-6F0064F7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2AFF3-1B29-D55C-6792-AFE227E08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60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6D4B1-B431-6620-FE07-EEA013D5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C533F-5C35-87C0-B2AC-BC67535BB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9D309-F140-A3DA-6818-501EB2D06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A40230-3161-B1BF-B12E-24F06427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529C7-9000-8767-00AA-6A5C665C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952BBF-824C-C03D-DC43-3A4DE7EA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52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F2F57-7301-62DB-B9E5-06CE3624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8CC79-92A1-7B33-C191-FAACB818D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B48CD-1C81-BFA4-804D-C956B9E75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4AD4D-AFC0-4D60-39C6-F8E468DB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4BC9A-458C-7596-B8B5-7CCA63B2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1D00E-34EB-0E3C-8148-C0044514D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8428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1EC935-47C1-14CD-9F7E-13F7228E4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32ECD-2B27-27DE-9995-023CD4F4C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C45B-FC17-AEDD-DDEA-B943989B20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BAA63-9385-4C6C-B5FB-DF32EA77039E}" type="datetimeFigureOut">
              <a:rPr lang="en-IN" smtClean="0"/>
              <a:t>04-05-22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98451-AA7E-34C5-2FC4-A70F6E6E1D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E6083-A577-444D-AB9B-D664DC16B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792C7-C909-4CF3-8514-8FC82E8780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98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1F2309E-B313-47CA-A183-5876F6F84D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46857"/>
              </p:ext>
            </p:extLst>
          </p:nvPr>
        </p:nvGraphicFramePr>
        <p:xfrm>
          <a:off x="654518" y="1116531"/>
          <a:ext cx="10953549" cy="522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157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BIJO ABRAHAM</dc:creator>
  <cp:lastModifiedBy>BIJO ABRAHAM</cp:lastModifiedBy>
  <cp:revision>2</cp:revision>
  <dcterms:created xsi:type="dcterms:W3CDTF">2022-05-04T10:27:05Z</dcterms:created>
  <dcterms:modified xsi:type="dcterms:W3CDTF">2022-05-04T10:31:01Z</dcterms:modified>
</cp:coreProperties>
</file>