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8-19)\Alumni%20feedback%20(2018-19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8-19)\Alumni%20feedback%20(2018-19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8-19)\Alumni%20feedback%20(2018-19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</a:t>
            </a:r>
            <a:r>
              <a:rPr lang="en-US" baseline="0"/>
              <a:t> percentage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939287997083676E-2"/>
          <c:y val="0.10401039533907576"/>
          <c:w val="0.81419539626376047"/>
          <c:h val="0.61605773948947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Excellent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Sheet7!$A$2:$A$7</c:f>
              <c:strCache>
                <c:ptCount val="6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Has the T&amp;P Cell provided ample On campus placement opportunities</c:v>
                </c:pt>
                <c:pt idx="4">
                  <c:v>Has the T&amp;P Cell provided sufficient Off campus placement opportunities</c:v>
                </c:pt>
                <c:pt idx="5">
                  <c:v>Have you availed Career counseling and guidance for higher studies  from T&amp;P Cell</c:v>
                </c:pt>
              </c:strCache>
            </c:strRef>
          </c:cat>
          <c:val>
            <c:numRef>
              <c:f>Sheet7!$B$2:$B$7</c:f>
              <c:numCache>
                <c:formatCode>General</c:formatCode>
                <c:ptCount val="6"/>
                <c:pt idx="0">
                  <c:v>83</c:v>
                </c:pt>
                <c:pt idx="1">
                  <c:v>77</c:v>
                </c:pt>
                <c:pt idx="2">
                  <c:v>88</c:v>
                </c:pt>
                <c:pt idx="3">
                  <c:v>89</c:v>
                </c:pt>
                <c:pt idx="4">
                  <c:v>85</c:v>
                </c:pt>
                <c:pt idx="5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C-4AFD-96E9-607351B29E1C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Good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Sheet7!$A$2:$A$7</c:f>
              <c:strCache>
                <c:ptCount val="6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Has the T&amp;P Cell provided ample On campus placement opportunities</c:v>
                </c:pt>
                <c:pt idx="4">
                  <c:v>Has the T&amp;P Cell provided sufficient Off campus placement opportunities</c:v>
                </c:pt>
                <c:pt idx="5">
                  <c:v>Have you availed Career counseling and guidance for higher studies  from T&amp;P Cell</c:v>
                </c:pt>
              </c:strCache>
            </c:strRef>
          </c:cat>
          <c:val>
            <c:numRef>
              <c:f>Sheet7!$C$2:$C$7</c:f>
              <c:numCache>
                <c:formatCode>General</c:formatCode>
                <c:ptCount val="6"/>
                <c:pt idx="0">
                  <c:v>14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14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7C-4AFD-96E9-607351B29E1C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Sheet7!$A$2:$A$7</c:f>
              <c:strCache>
                <c:ptCount val="6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Has the T&amp;P Cell provided ample On campus placement opportunities</c:v>
                </c:pt>
                <c:pt idx="4">
                  <c:v>Has the T&amp;P Cell provided sufficient Off campus placement opportunities</c:v>
                </c:pt>
                <c:pt idx="5">
                  <c:v>Have you availed Career counseling and guidance for higher studies  from T&amp;P Cell</c:v>
                </c:pt>
              </c:strCache>
            </c:strRef>
          </c:cat>
          <c:val>
            <c:numRef>
              <c:f>Sheet7!$D$2:$D$7</c:f>
              <c:numCache>
                <c:formatCode>General</c:formatCode>
                <c:ptCount val="6"/>
                <c:pt idx="0">
                  <c:v>3</c:v>
                </c:pt>
                <c:pt idx="1">
                  <c:v>11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7C-4AFD-96E9-607351B29E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99564767"/>
        <c:axId val="1436803471"/>
      </c:barChart>
      <c:catAx>
        <c:axId val="149956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803471"/>
        <c:crosses val="autoZero"/>
        <c:auto val="1"/>
        <c:lblAlgn val="ctr"/>
        <c:lblOffset val="100"/>
        <c:noMultiLvlLbl val="0"/>
      </c:catAx>
      <c:valAx>
        <c:axId val="1436803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56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351808965055838E-2"/>
          <c:y val="0.11027610659717821"/>
          <c:w val="0.86531804847923421"/>
          <c:h val="0.5271509567235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Sheet8!$A$2:$A$7</c:f>
              <c:strCache>
                <c:ptCount val="6"/>
                <c:pt idx="0">
                  <c:v>Are you willing to contribute to the development of the college</c:v>
                </c:pt>
                <c:pt idx="1">
                  <c:v>Were your grievances properly handled at the college (As a Student)</c:v>
                </c:pt>
                <c:pt idx="2">
                  <c:v>Were your grievances properly handled at the college(As a Alumni)</c:v>
                </c:pt>
                <c:pt idx="3">
                  <c:v>Have you obtained sufficient technical know-how (both in theory and practice) at St. Thomas College</c:v>
                </c:pt>
                <c:pt idx="4">
                  <c:v>If you are invited to deliver A Guest Lecture/ A Special Talk /  A Motivational Session for your juniors, will you be interested</c:v>
                </c:pt>
                <c:pt idx="5">
                  <c:v>Do you like to join the college Alumni Association</c:v>
                </c:pt>
              </c:strCache>
            </c:strRef>
          </c:cat>
          <c:val>
            <c:numRef>
              <c:f>Sheet8!$B$2:$B$7</c:f>
              <c:numCache>
                <c:formatCode>General</c:formatCode>
                <c:ptCount val="6"/>
                <c:pt idx="0">
                  <c:v>94</c:v>
                </c:pt>
                <c:pt idx="1">
                  <c:v>88</c:v>
                </c:pt>
                <c:pt idx="2">
                  <c:v>89</c:v>
                </c:pt>
                <c:pt idx="3">
                  <c:v>85</c:v>
                </c:pt>
                <c:pt idx="4">
                  <c:v>72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3-4D17-A08B-24FB3DA778A0}"/>
            </c:ext>
          </c:extLst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Sheet8!$A$2:$A$7</c:f>
              <c:strCache>
                <c:ptCount val="6"/>
                <c:pt idx="0">
                  <c:v>Are you willing to contribute to the development of the college</c:v>
                </c:pt>
                <c:pt idx="1">
                  <c:v>Were your grievances properly handled at the college (As a Student)</c:v>
                </c:pt>
                <c:pt idx="2">
                  <c:v>Were your grievances properly handled at the college(As a Alumni)</c:v>
                </c:pt>
                <c:pt idx="3">
                  <c:v>Have you obtained sufficient technical know-how (both in theory and practice) at St. Thomas College</c:v>
                </c:pt>
                <c:pt idx="4">
                  <c:v>If you are invited to deliver A Guest Lecture/ A Special Talk /  A Motivational Session for your juniors, will you be interested</c:v>
                </c:pt>
                <c:pt idx="5">
                  <c:v>Do you like to join the college Alumni Association</c:v>
                </c:pt>
              </c:strCache>
            </c:strRef>
          </c:cat>
          <c:val>
            <c:numRef>
              <c:f>Sheet8!$C$2:$C$7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11</c:v>
                </c:pt>
                <c:pt idx="3">
                  <c:v>15</c:v>
                </c:pt>
                <c:pt idx="4">
                  <c:v>28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D3-4D17-A08B-24FB3DA778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99643119"/>
        <c:axId val="1436795567"/>
      </c:barChart>
      <c:catAx>
        <c:axId val="149964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795567"/>
        <c:crosses val="autoZero"/>
        <c:auto val="1"/>
        <c:lblAlgn val="ctr"/>
        <c:lblOffset val="100"/>
        <c:noMultiLvlLbl val="0"/>
      </c:catAx>
      <c:valAx>
        <c:axId val="1436795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643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Sheet9!$B$1</c:f>
              <c:strCache>
                <c:ptCount val="1"/>
                <c:pt idx="0">
                  <c:v>Excellent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Laboratories &amp; Equipments</c:v>
                </c:pt>
                <c:pt idx="1">
                  <c:v>Library  </c:v>
                </c:pt>
                <c:pt idx="2">
                  <c:v>Computer Facilities</c:v>
                </c:pt>
                <c:pt idx="3">
                  <c:v>Internet &amp; Wi-Fi  </c:v>
                </c:pt>
              </c:strCache>
            </c:strRef>
          </c:cat>
          <c:val>
            <c:numRef>
              <c:f>Sheet9!$B$2:$B$5</c:f>
              <c:numCache>
                <c:formatCode>General</c:formatCode>
                <c:ptCount val="4"/>
                <c:pt idx="0">
                  <c:v>80</c:v>
                </c:pt>
                <c:pt idx="1">
                  <c:v>88</c:v>
                </c:pt>
                <c:pt idx="2">
                  <c:v>79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0-4E47-856F-C000D2DAB0E1}"/>
            </c:ext>
          </c:extLst>
        </c:ser>
        <c:ser>
          <c:idx val="1"/>
          <c:order val="1"/>
          <c:tx>
            <c:strRef>
              <c:f>Sheet9!$C$1</c:f>
              <c:strCache>
                <c:ptCount val="1"/>
                <c:pt idx="0">
                  <c:v>Good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Laboratories &amp; Equipments</c:v>
                </c:pt>
                <c:pt idx="1">
                  <c:v>Library  </c:v>
                </c:pt>
                <c:pt idx="2">
                  <c:v>Computer Facilities</c:v>
                </c:pt>
                <c:pt idx="3">
                  <c:v>Internet &amp; Wi-Fi  </c:v>
                </c:pt>
              </c:strCache>
            </c:strRef>
          </c:cat>
          <c:val>
            <c:numRef>
              <c:f>Sheet9!$C$2:$C$5</c:f>
              <c:numCache>
                <c:formatCode>General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17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30-4E47-856F-C000D2DAB0E1}"/>
            </c:ext>
          </c:extLst>
        </c:ser>
        <c:ser>
          <c:idx val="2"/>
          <c:order val="2"/>
          <c:tx>
            <c:strRef>
              <c:f>Sheet9!$D$1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Laboratories &amp; Equipments</c:v>
                </c:pt>
                <c:pt idx="1">
                  <c:v>Library  </c:v>
                </c:pt>
                <c:pt idx="2">
                  <c:v>Computer Facilities</c:v>
                </c:pt>
                <c:pt idx="3">
                  <c:v>Internet &amp; Wi-Fi  </c:v>
                </c:pt>
              </c:strCache>
            </c:strRef>
          </c:cat>
          <c:val>
            <c:numRef>
              <c:f>Sheet9!$D$2:$D$5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0-4E47-856F-C000D2DAB0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01403471"/>
        <c:axId val="1426672319"/>
      </c:barChart>
      <c:catAx>
        <c:axId val="150140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672319"/>
        <c:crosses val="autoZero"/>
        <c:auto val="1"/>
        <c:lblAlgn val="ctr"/>
        <c:lblOffset val="100"/>
        <c:noMultiLvlLbl val="0"/>
      </c:catAx>
      <c:valAx>
        <c:axId val="1426672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40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B3EC-4A17-46DE-97B8-E58BF061B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7803A-64F7-47CB-B402-E878C76B0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B2221-8646-4936-A2D8-5E06B629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2913-8AF0-416F-8427-8C40237B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FE1D3-57A1-4CCF-BF72-57534072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830B-C9C1-43B7-A57E-9E0C8E2D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EFC39-8D65-4D20-8575-DFAE7A4A2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A6408-B7EC-429D-B30A-B482A194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9D10D-FEF3-45DA-B78B-8A9284EC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5F242-FF1A-45AF-A8C6-787FCD23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E8C52-D3CB-40E8-85CD-EE474C759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08DA4-87A8-48EA-8A5E-73383DC01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C934-99BE-40AC-A2FD-1FC810DC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EF3D2-3BD1-46FA-97C7-3B31306C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44906-871E-47C0-AF43-C3F2E9E8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5838-5B81-4A84-99CC-5B69B971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932E-C871-472E-AE82-62F67CFF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FC9AA-ADAA-4C39-8C1F-D56BD5B8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203D9-A528-49A5-B808-8CD42BB4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1DBB-FCA0-4E4D-837F-554AB1AE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4F5A-75C5-4BB9-895A-170C9FEA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45C1-FD3E-4BAC-BC07-B591F12E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69098-CAA2-41AB-8BE5-9041E4C8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BC5C9-CAC9-46D3-B198-CB38AB42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F047F-3464-471A-B935-92A31BF8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B7A1-97DD-46B4-98EC-D698A9AA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09B3D-D78F-4548-8778-14C0093EA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4D0E9-8FD3-4ECA-8E50-B831FB4B1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88CB-4109-44CC-899D-4A8CB222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FCDB6-F63F-44C0-89A2-E36A87B3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33C19-7EC7-4DA7-BF6E-125D4F9D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2B68-9F58-4A5A-A939-40F0E645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DB7B9-D702-4227-BB5A-A4AFDE2B5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074FE-7949-4B45-B9E9-86E112D4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2EB396-F84A-4D60-B0E7-31C7FEFFA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7D75E-1C9F-444E-A2D1-FD9CE5BC1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370E7-E3E8-41A4-958D-EA241715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7706A-6344-4154-B946-9D528F58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CD0F6-C39D-44BB-A17A-7C4D4996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BBBA-5763-47FE-A030-3F40D0C8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1A778-47EE-4B4A-97A6-44FA62CB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C6F91-ADEB-48B6-B57C-6D8603B4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9016D-4390-4B1F-8459-A81CDD52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0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592E3-161A-420E-B3E2-54A3874A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E928E-361F-47E8-B641-9A1EFC63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3A270-B1D9-4A61-9D8E-4D01BBCF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46CD-D919-4E1D-AB8A-014E2A5F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6A7F1-D400-459E-A8C5-9F1FD3D21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7E58D-2722-495D-9C94-A47145566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5024B-F8F2-4EA6-80EE-0C8B41A3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712AB-7141-4943-B87F-08D2ABD1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CA49D-58D8-4A1F-BF0F-80888919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079E-0CCB-41B1-A4BA-E40BB3B6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F6BA7-1BCF-44B1-B66D-2118BC28E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16F0F-A747-4A14-910B-006E34A37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663F0-06FD-43CF-8D12-58DC3B7C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39C48-F426-4A96-86CD-C8D6BAA7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6C3A7-6E65-4155-B89C-32012303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1DE0B9-14B6-4E60-A5A0-ABD5554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0A492-12E5-466F-AD14-6AE64A58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8E8B5-E407-4155-B4A1-4EB89E4AD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338C-2FFC-417B-AB35-A4DC77CB1F9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F7FA-2709-43A6-A2C1-2BB50740E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FEC88-877E-4C2A-9675-7F1EFC745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66BE7-CDA1-4A8E-A987-78B5EBB0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4E21490-C27C-48F3-98DD-D74342DDD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605490"/>
              </p:ext>
            </p:extLst>
          </p:nvPr>
        </p:nvGraphicFramePr>
        <p:xfrm>
          <a:off x="759854" y="1025235"/>
          <a:ext cx="11101588" cy="529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35A45F2-563B-419F-89BC-798DCFE51D9A}"/>
              </a:ext>
            </a:extLst>
          </p:cNvPr>
          <p:cNvSpPr txBox="1"/>
          <p:nvPr/>
        </p:nvSpPr>
        <p:spPr>
          <a:xfrm>
            <a:off x="2833353" y="296214"/>
            <a:ext cx="425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Alumni Feedback  [2018-19] </a:t>
            </a:r>
          </a:p>
        </p:txBody>
      </p:sp>
    </p:spTree>
    <p:extLst>
      <p:ext uri="{BB962C8B-B14F-4D97-AF65-F5344CB8AC3E}">
        <p14:creationId xmlns:p14="http://schemas.microsoft.com/office/powerpoint/2010/main" val="373745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CB0ECEC-A5D7-4867-8D3E-6C48AAA562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977199"/>
              </p:ext>
            </p:extLst>
          </p:nvPr>
        </p:nvGraphicFramePr>
        <p:xfrm>
          <a:off x="734096" y="914400"/>
          <a:ext cx="10689465" cy="53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691E11-E09A-463D-A7CA-745A34A4CA97}"/>
              </a:ext>
            </a:extLst>
          </p:cNvPr>
          <p:cNvSpPr txBox="1"/>
          <p:nvPr/>
        </p:nvSpPr>
        <p:spPr>
          <a:xfrm>
            <a:off x="3335628" y="270456"/>
            <a:ext cx="503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Alumni Feedback  [2018-19]</a:t>
            </a:r>
          </a:p>
        </p:txBody>
      </p:sp>
    </p:spTree>
    <p:extLst>
      <p:ext uri="{BB962C8B-B14F-4D97-AF65-F5344CB8AC3E}">
        <p14:creationId xmlns:p14="http://schemas.microsoft.com/office/powerpoint/2010/main" val="297449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3E51384-6807-493D-AB4E-8BFE3DCC9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78979"/>
              </p:ext>
            </p:extLst>
          </p:nvPr>
        </p:nvGraphicFramePr>
        <p:xfrm>
          <a:off x="759854" y="1122218"/>
          <a:ext cx="10921283" cy="527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3CDBF97-EEA6-4E9A-AD03-864CA0E93168}"/>
              </a:ext>
            </a:extLst>
          </p:cNvPr>
          <p:cNvSpPr txBox="1"/>
          <p:nvPr/>
        </p:nvSpPr>
        <p:spPr>
          <a:xfrm>
            <a:off x="3090929" y="218940"/>
            <a:ext cx="5331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Alumni  Feedback  [2018-19]</a:t>
            </a:r>
          </a:p>
        </p:txBody>
      </p:sp>
    </p:spTree>
    <p:extLst>
      <p:ext uri="{BB962C8B-B14F-4D97-AF65-F5344CB8AC3E}">
        <p14:creationId xmlns:p14="http://schemas.microsoft.com/office/powerpoint/2010/main" val="112673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Susan Reji Abraham</cp:lastModifiedBy>
  <cp:revision>5</cp:revision>
  <dcterms:created xsi:type="dcterms:W3CDTF">2020-08-27T14:36:46Z</dcterms:created>
  <dcterms:modified xsi:type="dcterms:W3CDTF">2020-09-05T07:24:02Z</dcterms:modified>
</cp:coreProperties>
</file>