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riterion-1\FEEDBACK(2020-21)\Employers%20Feedbac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ijo%20Abraham\Desktop\Book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IN" sz="2000"/>
              <a:t>PARAMETERS (in percentage)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Highly Satisfied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Sheet3!$A$2:$A$6</c:f>
              <c:strCache>
                <c:ptCount val="5"/>
                <c:pt idx="0">
                  <c:v>Employee is well trained at St.Thomas College to meet the organisational need</c:v>
                </c:pt>
                <c:pt idx="1">
                  <c:v>Employee has potential to perform any assigned task</c:v>
                </c:pt>
                <c:pt idx="2">
                  <c:v>Application of his/her academic knowledge at work place </c:v>
                </c:pt>
                <c:pt idx="3">
                  <c:v>Team work quality of your employee </c:v>
                </c:pt>
                <c:pt idx="4">
                  <c:v> Performance of your employee as compared to employees from other educational institutions</c:v>
                </c:pt>
              </c:strCache>
            </c:strRef>
          </c:cat>
          <c:val>
            <c:numRef>
              <c:f>Sheet3!$B$2:$B$6</c:f>
              <c:numCache>
                <c:formatCode>General</c:formatCode>
                <c:ptCount val="5"/>
                <c:pt idx="0">
                  <c:v>52</c:v>
                </c:pt>
                <c:pt idx="1">
                  <c:v>61</c:v>
                </c:pt>
                <c:pt idx="2">
                  <c:v>39</c:v>
                </c:pt>
                <c:pt idx="3">
                  <c:v>42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FF-44B1-B193-A94A8F04DECA}"/>
            </c:ext>
          </c:extLst>
        </c:ser>
        <c:ser>
          <c:idx val="1"/>
          <c:order val="1"/>
          <c:tx>
            <c:strRef>
              <c:f>Sheet3!$C$1</c:f>
              <c:strCache>
                <c:ptCount val="1"/>
                <c:pt idx="0">
                  <c:v>Satisfied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Sheet3!$A$2:$A$6</c:f>
              <c:strCache>
                <c:ptCount val="5"/>
                <c:pt idx="0">
                  <c:v>Employee is well trained at St.Thomas College to meet the organisational need</c:v>
                </c:pt>
                <c:pt idx="1">
                  <c:v>Employee has potential to perform any assigned task</c:v>
                </c:pt>
                <c:pt idx="2">
                  <c:v>Application of his/her academic knowledge at work place </c:v>
                </c:pt>
                <c:pt idx="3">
                  <c:v>Team work quality of your employee </c:v>
                </c:pt>
                <c:pt idx="4">
                  <c:v> Performance of your employee as compared to employees from other educational institutions</c:v>
                </c:pt>
              </c:strCache>
            </c:strRef>
          </c:cat>
          <c:val>
            <c:numRef>
              <c:f>Sheet3!$C$2:$C$6</c:f>
              <c:numCache>
                <c:formatCode>General</c:formatCode>
                <c:ptCount val="5"/>
                <c:pt idx="0">
                  <c:v>48</c:v>
                </c:pt>
                <c:pt idx="1">
                  <c:v>39</c:v>
                </c:pt>
                <c:pt idx="2">
                  <c:v>58</c:v>
                </c:pt>
                <c:pt idx="3">
                  <c:v>52</c:v>
                </c:pt>
                <c:pt idx="4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FF-44B1-B193-A94A8F04DECA}"/>
            </c:ext>
          </c:extLst>
        </c:ser>
        <c:ser>
          <c:idx val="2"/>
          <c:order val="2"/>
          <c:tx>
            <c:strRef>
              <c:f>Sheet3!$D$1</c:f>
              <c:strCache>
                <c:ptCount val="1"/>
                <c:pt idx="0">
                  <c:v> Average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Sheet3!$A$2:$A$6</c:f>
              <c:strCache>
                <c:ptCount val="5"/>
                <c:pt idx="0">
                  <c:v>Employee is well trained at St.Thomas College to meet the organisational need</c:v>
                </c:pt>
                <c:pt idx="1">
                  <c:v>Employee has potential to perform any assigned task</c:v>
                </c:pt>
                <c:pt idx="2">
                  <c:v>Application of his/her academic knowledge at work place </c:v>
                </c:pt>
                <c:pt idx="3">
                  <c:v>Team work quality of your employee </c:v>
                </c:pt>
                <c:pt idx="4">
                  <c:v> Performance of your employee as compared to employees from other educational institutions</c:v>
                </c:pt>
              </c:strCache>
            </c:strRef>
          </c:cat>
          <c:val>
            <c:numRef>
              <c:f>Sheet3!$D$2:$D$6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6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AFF-44B1-B193-A94A8F04DECA}"/>
            </c:ext>
          </c:extLst>
        </c:ser>
        <c:ser>
          <c:idx val="3"/>
          <c:order val="3"/>
          <c:tx>
            <c:strRef>
              <c:f>Sheet3!$E$1</c:f>
              <c:strCache>
                <c:ptCount val="1"/>
                <c:pt idx="0">
                  <c:v> Dissatisfied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Sheet3!$A$2:$A$6</c:f>
              <c:strCache>
                <c:ptCount val="5"/>
                <c:pt idx="0">
                  <c:v>Employee is well trained at St.Thomas College to meet the organisational need</c:v>
                </c:pt>
                <c:pt idx="1">
                  <c:v>Employee has potential to perform any assigned task</c:v>
                </c:pt>
                <c:pt idx="2">
                  <c:v>Application of his/her academic knowledge at work place </c:v>
                </c:pt>
                <c:pt idx="3">
                  <c:v>Team work quality of your employee </c:v>
                </c:pt>
                <c:pt idx="4">
                  <c:v> Performance of your employee as compared to employees from other educational institutions</c:v>
                </c:pt>
              </c:strCache>
            </c:strRef>
          </c:cat>
          <c:val>
            <c:numRef>
              <c:f>Sheet3!$E$2:$E$6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AFF-44B1-B193-A94A8F04DECA}"/>
            </c:ext>
          </c:extLst>
        </c:ser>
        <c:ser>
          <c:idx val="4"/>
          <c:order val="4"/>
          <c:tx>
            <c:strRef>
              <c:f>Sheet3!$F$1</c:f>
              <c:strCache>
                <c:ptCount val="1"/>
                <c:pt idx="0">
                  <c:v>Highly Dissatisfied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Sheet3!$A$2:$A$6</c:f>
              <c:strCache>
                <c:ptCount val="5"/>
                <c:pt idx="0">
                  <c:v>Employee is well trained at St.Thomas College to meet the organisational need</c:v>
                </c:pt>
                <c:pt idx="1">
                  <c:v>Employee has potential to perform any assigned task</c:v>
                </c:pt>
                <c:pt idx="2">
                  <c:v>Application of his/her academic knowledge at work place </c:v>
                </c:pt>
                <c:pt idx="3">
                  <c:v>Team work quality of your employee </c:v>
                </c:pt>
                <c:pt idx="4">
                  <c:v> Performance of your employee as compared to employees from other educational institutions</c:v>
                </c:pt>
              </c:strCache>
            </c:strRef>
          </c:cat>
          <c:val>
            <c:numRef>
              <c:f>Sheet3!$F$2:$F$6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FF-44B1-B193-A94A8F04DEC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078688128"/>
        <c:axId val="1078686048"/>
      </c:barChart>
      <c:catAx>
        <c:axId val="1078688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8686048"/>
        <c:crosses val="autoZero"/>
        <c:auto val="1"/>
        <c:lblAlgn val="ctr"/>
        <c:lblOffset val="100"/>
        <c:noMultiLvlLbl val="0"/>
      </c:catAx>
      <c:valAx>
        <c:axId val="1078686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8688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2000" dirty="0"/>
              <a:t>IN PERCENTAGE</a:t>
            </a:r>
            <a:endParaRPr lang="en-IN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Sheet4!$B$1</c:f>
              <c:strCache>
                <c:ptCount val="1"/>
                <c:pt idx="0">
                  <c:v>Highly Satisfied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Sheet4!$A$2:$A$6</c:f>
              <c:strCache>
                <c:ptCount val="5"/>
                <c:pt idx="0">
                  <c:v> Communication Skills </c:v>
                </c:pt>
                <c:pt idx="1">
                  <c:v> Inter-personal  Skills</c:v>
                </c:pt>
                <c:pt idx="2">
                  <c:v> Leadership Skills</c:v>
                </c:pt>
                <c:pt idx="3">
                  <c:v> Behavioural Skills</c:v>
                </c:pt>
                <c:pt idx="4">
                  <c:v> Level of Confidence</c:v>
                </c:pt>
              </c:strCache>
            </c:strRef>
          </c:cat>
          <c:val>
            <c:numRef>
              <c:f>Sheet4!$B$2:$B$6</c:f>
              <c:numCache>
                <c:formatCode>General</c:formatCode>
                <c:ptCount val="5"/>
                <c:pt idx="0">
                  <c:v>36</c:v>
                </c:pt>
                <c:pt idx="1">
                  <c:v>33</c:v>
                </c:pt>
                <c:pt idx="2">
                  <c:v>27</c:v>
                </c:pt>
                <c:pt idx="3">
                  <c:v>55</c:v>
                </c:pt>
                <c:pt idx="4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A1-4EE4-A174-5FD9E31589EC}"/>
            </c:ext>
          </c:extLst>
        </c:ser>
        <c:ser>
          <c:idx val="1"/>
          <c:order val="1"/>
          <c:tx>
            <c:strRef>
              <c:f>Sheet4!$C$1</c:f>
              <c:strCache>
                <c:ptCount val="1"/>
                <c:pt idx="0">
                  <c:v>Satisfied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Sheet4!$A$2:$A$6</c:f>
              <c:strCache>
                <c:ptCount val="5"/>
                <c:pt idx="0">
                  <c:v> Communication Skills </c:v>
                </c:pt>
                <c:pt idx="1">
                  <c:v> Inter-personal  Skills</c:v>
                </c:pt>
                <c:pt idx="2">
                  <c:v> Leadership Skills</c:v>
                </c:pt>
                <c:pt idx="3">
                  <c:v> Behavioural Skills</c:v>
                </c:pt>
                <c:pt idx="4">
                  <c:v> Level of Confidence</c:v>
                </c:pt>
              </c:strCache>
            </c:strRef>
          </c:cat>
          <c:val>
            <c:numRef>
              <c:f>Sheet4!$C$2:$C$6</c:f>
              <c:numCache>
                <c:formatCode>General</c:formatCode>
                <c:ptCount val="5"/>
                <c:pt idx="0">
                  <c:v>61</c:v>
                </c:pt>
                <c:pt idx="1">
                  <c:v>67</c:v>
                </c:pt>
                <c:pt idx="2">
                  <c:v>70</c:v>
                </c:pt>
                <c:pt idx="3">
                  <c:v>45</c:v>
                </c:pt>
                <c:pt idx="4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A1-4EE4-A174-5FD9E31589EC}"/>
            </c:ext>
          </c:extLst>
        </c:ser>
        <c:ser>
          <c:idx val="2"/>
          <c:order val="2"/>
          <c:tx>
            <c:strRef>
              <c:f>Sheet4!$D$1</c:f>
              <c:strCache>
                <c:ptCount val="1"/>
                <c:pt idx="0">
                  <c:v> Average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Sheet4!$A$2:$A$6</c:f>
              <c:strCache>
                <c:ptCount val="5"/>
                <c:pt idx="0">
                  <c:v> Communication Skills </c:v>
                </c:pt>
                <c:pt idx="1">
                  <c:v> Inter-personal  Skills</c:v>
                </c:pt>
                <c:pt idx="2">
                  <c:v> Leadership Skills</c:v>
                </c:pt>
                <c:pt idx="3">
                  <c:v> Behavioural Skills</c:v>
                </c:pt>
                <c:pt idx="4">
                  <c:v> Level of Confidence</c:v>
                </c:pt>
              </c:strCache>
            </c:strRef>
          </c:cat>
          <c:val>
            <c:numRef>
              <c:f>Sheet4!$D$2:$D$6</c:f>
              <c:numCache>
                <c:formatCode>General</c:formatCode>
                <c:ptCount val="5"/>
                <c:pt idx="0">
                  <c:v>3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A1-4EE4-A174-5FD9E31589EC}"/>
            </c:ext>
          </c:extLst>
        </c:ser>
        <c:ser>
          <c:idx val="3"/>
          <c:order val="3"/>
          <c:tx>
            <c:strRef>
              <c:f>Sheet4!$E$1</c:f>
              <c:strCache>
                <c:ptCount val="1"/>
                <c:pt idx="0">
                  <c:v> Dissatisfied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Sheet4!$A$2:$A$6</c:f>
              <c:strCache>
                <c:ptCount val="5"/>
                <c:pt idx="0">
                  <c:v> Communication Skills </c:v>
                </c:pt>
                <c:pt idx="1">
                  <c:v> Inter-personal  Skills</c:v>
                </c:pt>
                <c:pt idx="2">
                  <c:v> Leadership Skills</c:v>
                </c:pt>
                <c:pt idx="3">
                  <c:v> Behavioural Skills</c:v>
                </c:pt>
                <c:pt idx="4">
                  <c:v> Level of Confidence</c:v>
                </c:pt>
              </c:strCache>
            </c:strRef>
          </c:cat>
          <c:val>
            <c:numRef>
              <c:f>Sheet4!$E$2:$E$6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9A1-4EE4-A174-5FD9E31589EC}"/>
            </c:ext>
          </c:extLst>
        </c:ser>
        <c:ser>
          <c:idx val="4"/>
          <c:order val="4"/>
          <c:tx>
            <c:strRef>
              <c:f>Sheet4!$F$1</c:f>
              <c:strCache>
                <c:ptCount val="1"/>
                <c:pt idx="0">
                  <c:v>Highly Dissatisfied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Sheet4!$A$2:$A$6</c:f>
              <c:strCache>
                <c:ptCount val="5"/>
                <c:pt idx="0">
                  <c:v> Communication Skills </c:v>
                </c:pt>
                <c:pt idx="1">
                  <c:v> Inter-personal  Skills</c:v>
                </c:pt>
                <c:pt idx="2">
                  <c:v> Leadership Skills</c:v>
                </c:pt>
                <c:pt idx="3">
                  <c:v> Behavioural Skills</c:v>
                </c:pt>
                <c:pt idx="4">
                  <c:v> Level of Confidence</c:v>
                </c:pt>
              </c:strCache>
            </c:strRef>
          </c:cat>
          <c:val>
            <c:numRef>
              <c:f>Sheet4!$F$2:$F$6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9A1-4EE4-A174-5FD9E31589E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082330128"/>
        <c:axId val="1082331376"/>
      </c:barChart>
      <c:catAx>
        <c:axId val="1082330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2331376"/>
        <c:crosses val="autoZero"/>
        <c:auto val="1"/>
        <c:lblAlgn val="ctr"/>
        <c:lblOffset val="100"/>
        <c:noMultiLvlLbl val="0"/>
      </c:catAx>
      <c:valAx>
        <c:axId val="10823313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2330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977D7-7471-43AF-8365-4B445C89E7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2375BB-E066-4CE0-857E-EC053CF440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97C7C-DEF9-47C1-8AAA-D8E8D1D40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8B94-9BE3-41D7-80BE-6CA459C29064}" type="datetimeFigureOut">
              <a:rPr lang="en-IN" smtClean="0"/>
              <a:t>13-09-22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9049BC-822E-4AD2-8423-A05C0083B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BF605-2520-4C2F-8552-28EE011F3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45ED7-C8E6-4968-8058-F3E95B0A20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238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4C3B0-DAC8-4038-9D8C-83C947521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1454F4-A4E6-46C5-AF4E-AEB51CEFB3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AA622-FCE1-4D6C-915F-F800A6B7F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8B94-9BE3-41D7-80BE-6CA459C29064}" type="datetimeFigureOut">
              <a:rPr lang="en-IN" smtClean="0"/>
              <a:t>13-09-22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83936D-A189-4E90-A61C-6C8EC5E3F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19F70-3FE2-4FC2-A33D-B696C2919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45ED7-C8E6-4968-8058-F3E95B0A20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6593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18A1F5-B09F-42DB-975D-A78E9A3EAE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F4C637-9A7E-4959-88D6-304E64646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00B43-6F10-4FB9-97A9-A3A3796EE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8B94-9BE3-41D7-80BE-6CA459C29064}" type="datetimeFigureOut">
              <a:rPr lang="en-IN" smtClean="0"/>
              <a:t>13-09-22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BEE55B-E172-49D2-B334-B83106B1F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59146-EDBC-47A8-85D3-80260A540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45ED7-C8E6-4968-8058-F3E95B0A20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8792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7FE64-8129-4FB6-9D35-95A601671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F9581-E983-4A44-B1E6-2FD99DB6C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7154EB-E17C-44BC-A104-AA38D3E14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8B94-9BE3-41D7-80BE-6CA459C29064}" type="datetimeFigureOut">
              <a:rPr lang="en-IN" smtClean="0"/>
              <a:t>13-09-22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7ACD46-3F51-45A8-8CB1-C707444A9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0E0A9-DC81-417E-8BB4-E68A87FCC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45ED7-C8E6-4968-8058-F3E95B0A20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908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EE679-3CC9-47DE-9E45-9070B3196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511B9C-6D53-4DF3-BAFC-042FE53D64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79C08-9C32-4824-9E06-023077759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8B94-9BE3-41D7-80BE-6CA459C29064}" type="datetimeFigureOut">
              <a:rPr lang="en-IN" smtClean="0"/>
              <a:t>13-09-22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D1D8E-79CC-425F-BE62-85C122B8A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61D11-291C-42D3-838F-73FD770C7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45ED7-C8E6-4968-8058-F3E95B0A20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3280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C4E97-219A-4E91-A7B1-3690A384F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D1E5B-C934-4461-A6B5-2916E0424E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354875-9A36-4E22-883C-F9E8C83DB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AA6BFC-23F5-44B2-8D14-11724F23C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8B94-9BE3-41D7-80BE-6CA459C29064}" type="datetimeFigureOut">
              <a:rPr lang="en-IN" smtClean="0"/>
              <a:t>13-09-22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C54045-0251-4C8D-92C2-3B073625B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CB83C9-C66C-4111-806E-8B2BF991D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45ED7-C8E6-4968-8058-F3E95B0A20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4319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903A9-AB8C-4FBD-806A-046287557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289657-1B4F-4AE7-9A99-12128DF648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37590-BFAA-429E-BD60-246C5D18B9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D2A9BD-AC9A-4838-92EE-1A39717614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E76C62-A353-4EA3-8B98-07FF8F3050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56A851-0A69-4DBA-9E7A-A1FD2A3C8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8B94-9BE3-41D7-80BE-6CA459C29064}" type="datetimeFigureOut">
              <a:rPr lang="en-IN" smtClean="0"/>
              <a:t>13-09-22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4B4092-4CAC-493E-AFAB-865BD39E3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660868-B840-49A3-B103-146DCF38F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45ED7-C8E6-4968-8058-F3E95B0A20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1863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7E15B-D83E-44E4-B521-E6FB5D132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4D93A7-B596-464E-91F0-FD3E4E3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8B94-9BE3-41D7-80BE-6CA459C29064}" type="datetimeFigureOut">
              <a:rPr lang="en-IN" smtClean="0"/>
              <a:t>13-09-22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7236AB-141A-404B-80A8-7693805A0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1FCA8D-2B9D-42D3-BE9E-A60068ECE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45ED7-C8E6-4968-8058-F3E95B0A20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4685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BF90A1-4AF2-4EDE-870E-71A7B999F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8B94-9BE3-41D7-80BE-6CA459C29064}" type="datetimeFigureOut">
              <a:rPr lang="en-IN" smtClean="0"/>
              <a:t>13-09-22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E6009F-CE3A-460B-B101-E127196E1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EE71A3-3CEC-4E34-A8AA-CE3D6046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45ED7-C8E6-4968-8058-F3E95B0A20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0283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E8364-0BF9-4597-9B21-D15076022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4A30C-26CD-42C8-B891-AB0AD5990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F7208-465B-4CD2-9EDD-A874B68ACF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DCE90D-BC82-4FEE-9AD4-EDBEA1BF1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8B94-9BE3-41D7-80BE-6CA459C29064}" type="datetimeFigureOut">
              <a:rPr lang="en-IN" smtClean="0"/>
              <a:t>13-09-22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9D5F46-9AB1-48E4-8757-1BE895BE6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07A06E-5995-4E54-8D55-A2A350B08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45ED7-C8E6-4968-8058-F3E95B0A20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2900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B0BF2-6A5F-4F65-896D-CEFBF83BF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001FBD-CC7C-4987-BE85-1CE9BBDDEF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0EA190-087E-4841-A21F-91DBC3E1D0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18B633-0673-40D8-9A6C-9FFD99891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8B94-9BE3-41D7-80BE-6CA459C29064}" type="datetimeFigureOut">
              <a:rPr lang="en-IN" smtClean="0"/>
              <a:t>13-09-22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15D273-6D6A-4D66-9A70-C47995A26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8D5DD-A394-48C5-BD1D-67878E614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45ED7-C8E6-4968-8058-F3E95B0A20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0428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1F5FD0-A6F1-42FE-98FE-71FEE44A2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A206E0-8E64-4732-9850-E1E3D540E9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EEE186-C27A-4620-94A8-F131796E09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68B94-9BE3-41D7-80BE-6CA459C29064}" type="datetimeFigureOut">
              <a:rPr lang="en-IN" smtClean="0"/>
              <a:t>13-09-22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104A8B-AF65-4521-BC5F-BBFE8BBAF6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44AFC-34EA-4E6F-95A3-DFEB52EC5C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45ED7-C8E6-4968-8058-F3E95B0A20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4819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5492E49-A71B-4714-B477-23CE93FDF08C}"/>
              </a:ext>
            </a:extLst>
          </p:cNvPr>
          <p:cNvSpPr txBox="1"/>
          <p:nvPr/>
        </p:nvSpPr>
        <p:spPr>
          <a:xfrm>
            <a:off x="4384963" y="372348"/>
            <a:ext cx="342207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EMPLOYERS FEEDBACK (2020-21)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35B3954-CF6B-4C21-9DDF-942DBDE5D5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0098036"/>
              </p:ext>
            </p:extLst>
          </p:nvPr>
        </p:nvGraphicFramePr>
        <p:xfrm>
          <a:off x="539015" y="1395664"/>
          <a:ext cx="10472286" cy="455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8355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FD12E99-94F5-48EE-B135-F569CC6E2D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4458177"/>
              </p:ext>
            </p:extLst>
          </p:nvPr>
        </p:nvGraphicFramePr>
        <p:xfrm>
          <a:off x="523875" y="1285875"/>
          <a:ext cx="10668000" cy="4743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2B56AC3-4950-4187-9E8B-D181BF9F4781}"/>
              </a:ext>
            </a:extLst>
          </p:cNvPr>
          <p:cNvSpPr txBox="1"/>
          <p:nvPr/>
        </p:nvSpPr>
        <p:spPr>
          <a:xfrm>
            <a:off x="4384963" y="318655"/>
            <a:ext cx="342207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EMPLOYERS FEEDBACK (2020-21)</a:t>
            </a:r>
          </a:p>
        </p:txBody>
      </p:sp>
    </p:spTree>
    <p:extLst>
      <p:ext uri="{BB962C8B-B14F-4D97-AF65-F5344CB8AC3E}">
        <p14:creationId xmlns:p14="http://schemas.microsoft.com/office/powerpoint/2010/main" val="3144415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17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BIJO ABRAHAM</dc:creator>
  <cp:lastModifiedBy>BIJO</cp:lastModifiedBy>
  <cp:revision>7</cp:revision>
  <dcterms:created xsi:type="dcterms:W3CDTF">2021-12-08T14:10:00Z</dcterms:created>
  <dcterms:modified xsi:type="dcterms:W3CDTF">2022-09-13T07:41:11Z</dcterms:modified>
</cp:coreProperties>
</file>