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PARENTS%20FEEDBACK%20FORM(2020-2021)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PARENTS%20FEEDBACK%20FORM(2020-2021)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PARENTS%20FEEDBACK%20FORM(2020-2021)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PARENTS%20FEEDBACK%20FORM(2020-2021)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PARENTS%20FEEDBACK%20FORM(2020-2021)%20(Response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_PARENTS%20FEEDBACK%20FORM(2020-2021)%20(Responses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How did you come to know about this Institution?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589-48E8-B019-4792F6636392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589-48E8-B019-4792F663639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589-48E8-B019-4792F66363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Sheet2!$C$1:$E$1</c:f>
              <c:strCache>
                <c:ptCount val="3"/>
                <c:pt idx="0">
                  <c:v> Word of Mouth</c:v>
                </c:pt>
                <c:pt idx="1">
                  <c:v> Advertisement</c:v>
                </c:pt>
                <c:pt idx="2">
                  <c:v> Internet</c:v>
                </c:pt>
              </c:strCache>
            </c:strRef>
          </c:cat>
          <c:val>
            <c:numRef>
              <c:f>Sheet2!$C$2:$E$2</c:f>
              <c:numCache>
                <c:formatCode>General</c:formatCode>
                <c:ptCount val="3"/>
                <c:pt idx="0">
                  <c:v>76</c:v>
                </c:pt>
                <c:pt idx="1">
                  <c:v>6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89-48E8-B019-4792F66363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784463"/>
        <c:axId val="27785295"/>
      </c:barChart>
      <c:catAx>
        <c:axId val="27784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85295"/>
        <c:crosses val="autoZero"/>
        <c:auto val="1"/>
        <c:lblAlgn val="ctr"/>
        <c:lblOffset val="100"/>
        <c:noMultiLvlLbl val="0"/>
      </c:catAx>
      <c:valAx>
        <c:axId val="277852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84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QUALITY OF TEACHING/INTERACTION WITH FACULTY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Sheet3!$B$2:$B$3</c:f>
              <c:strCache>
                <c:ptCount val="2"/>
                <c:pt idx="0">
                  <c:v>Quality of Teaching</c:v>
                </c:pt>
                <c:pt idx="1">
                  <c:v>Interaction with Faculty</c:v>
                </c:pt>
              </c:strCache>
            </c:strRef>
          </c:cat>
          <c:val>
            <c:numRef>
              <c:f>Sheet3!$C$2:$C$3</c:f>
              <c:numCache>
                <c:formatCode>General</c:formatCode>
                <c:ptCount val="2"/>
                <c:pt idx="0">
                  <c:v>31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8A-409E-B323-CBE9AABA8984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Sheet3!$B$2:$B$3</c:f>
              <c:strCache>
                <c:ptCount val="2"/>
                <c:pt idx="0">
                  <c:v>Quality of Teaching</c:v>
                </c:pt>
                <c:pt idx="1">
                  <c:v>Interaction with Faculty</c:v>
                </c:pt>
              </c:strCache>
            </c:strRef>
          </c:cat>
          <c:val>
            <c:numRef>
              <c:f>Sheet3!$D$2:$D$3</c:f>
              <c:numCache>
                <c:formatCode>General</c:formatCode>
                <c:ptCount val="2"/>
                <c:pt idx="0">
                  <c:v>41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8A-409E-B323-CBE9AABA8984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Sheet3!$B$2:$B$3</c:f>
              <c:strCache>
                <c:ptCount val="2"/>
                <c:pt idx="0">
                  <c:v>Quality of Teaching</c:v>
                </c:pt>
                <c:pt idx="1">
                  <c:v>Interaction with Faculty</c:v>
                </c:pt>
              </c:strCache>
            </c:strRef>
          </c:cat>
          <c:val>
            <c:numRef>
              <c:f>Sheet3!$E$2:$E$3</c:f>
              <c:numCache>
                <c:formatCode>General</c:formatCode>
                <c:ptCount val="2"/>
                <c:pt idx="0">
                  <c:v>22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8A-409E-B323-CBE9AABA8984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Sheet3!$B$2:$B$3</c:f>
              <c:strCache>
                <c:ptCount val="2"/>
                <c:pt idx="0">
                  <c:v>Quality of Teaching</c:v>
                </c:pt>
                <c:pt idx="1">
                  <c:v>Interaction with Faculty</c:v>
                </c:pt>
              </c:strCache>
            </c:strRef>
          </c:cat>
          <c:val>
            <c:numRef>
              <c:f>Sheet3!$F$2:$F$3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8A-409E-B323-CBE9AABA8984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Sheet3!$B$2:$B$3</c:f>
              <c:strCache>
                <c:ptCount val="2"/>
                <c:pt idx="0">
                  <c:v>Quality of Teaching</c:v>
                </c:pt>
                <c:pt idx="1">
                  <c:v>Interaction with Faculty</c:v>
                </c:pt>
              </c:strCache>
            </c:strRef>
          </c:cat>
          <c:val>
            <c:numRef>
              <c:f>Sheet3!$G$2:$G$3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8A-409E-B323-CBE9AABA89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3297183"/>
        <c:axId val="113295519"/>
      </c:barChart>
      <c:catAx>
        <c:axId val="11329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295519"/>
        <c:crosses val="autoZero"/>
        <c:auto val="1"/>
        <c:lblAlgn val="ctr"/>
        <c:lblOffset val="100"/>
        <c:noMultiLvlLbl val="0"/>
      </c:catAx>
      <c:valAx>
        <c:axId val="113295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297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Interaction with Administrative/Office/Principal/  Co-curricular Activities (in percentage)</a:t>
            </a:r>
          </a:p>
        </c:rich>
      </c:tx>
      <c:layout>
        <c:manualLayout>
          <c:xMode val="edge"/>
          <c:yMode val="edge"/>
          <c:x val="0.1335994901595767"/>
          <c:y val="4.62962962962962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Sheet4!$B$2:$B$4</c:f>
              <c:strCache>
                <c:ptCount val="3"/>
                <c:pt idx="0">
                  <c:v>Interaction with administrative/office staff</c:v>
                </c:pt>
                <c:pt idx="1">
                  <c:v>Interaction with Principal of the Institution   </c:v>
                </c:pt>
                <c:pt idx="2">
                  <c:v>Co-curricular Activities</c:v>
                </c:pt>
              </c:strCache>
            </c:strRef>
          </c:cat>
          <c:val>
            <c:numRef>
              <c:f>Sheet4!$C$2:$C$4</c:f>
              <c:numCache>
                <c:formatCode>General</c:formatCode>
                <c:ptCount val="3"/>
                <c:pt idx="0">
                  <c:v>29</c:v>
                </c:pt>
                <c:pt idx="1">
                  <c:v>37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76-47E0-A328-BB1B2F61BC09}"/>
            </c:ext>
          </c:extLst>
        </c:ser>
        <c:ser>
          <c:idx val="1"/>
          <c:order val="1"/>
          <c:tx>
            <c:strRef>
              <c:f>Sheet4!$D$1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Sheet4!$B$2:$B$4</c:f>
              <c:strCache>
                <c:ptCount val="3"/>
                <c:pt idx="0">
                  <c:v>Interaction with administrative/office staff</c:v>
                </c:pt>
                <c:pt idx="1">
                  <c:v>Interaction with Principal of the Institution   </c:v>
                </c:pt>
                <c:pt idx="2">
                  <c:v>Co-curricular Activities</c:v>
                </c:pt>
              </c:strCache>
            </c:strRef>
          </c:cat>
          <c:val>
            <c:numRef>
              <c:f>Sheet4!$D$2:$D$4</c:f>
              <c:numCache>
                <c:formatCode>General</c:formatCode>
                <c:ptCount val="3"/>
                <c:pt idx="0">
                  <c:v>33</c:v>
                </c:pt>
                <c:pt idx="1">
                  <c:v>34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76-47E0-A328-BB1B2F61BC09}"/>
            </c:ext>
          </c:extLst>
        </c:ser>
        <c:ser>
          <c:idx val="2"/>
          <c:order val="2"/>
          <c:tx>
            <c:strRef>
              <c:f>Sheet4!$E$1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Sheet4!$B$2:$B$4</c:f>
              <c:strCache>
                <c:ptCount val="3"/>
                <c:pt idx="0">
                  <c:v>Interaction with administrative/office staff</c:v>
                </c:pt>
                <c:pt idx="1">
                  <c:v>Interaction with Principal of the Institution   </c:v>
                </c:pt>
                <c:pt idx="2">
                  <c:v>Co-curricular Activities</c:v>
                </c:pt>
              </c:strCache>
            </c:strRef>
          </c:cat>
          <c:val>
            <c:numRef>
              <c:f>Sheet4!$E$2:$E$4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76-47E0-A328-BB1B2F61BC09}"/>
            </c:ext>
          </c:extLst>
        </c:ser>
        <c:ser>
          <c:idx val="3"/>
          <c:order val="3"/>
          <c:tx>
            <c:strRef>
              <c:f>Sheet4!$F$1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Sheet4!$B$2:$B$4</c:f>
              <c:strCache>
                <c:ptCount val="3"/>
                <c:pt idx="0">
                  <c:v>Interaction with administrative/office staff</c:v>
                </c:pt>
                <c:pt idx="1">
                  <c:v>Interaction with Principal of the Institution   </c:v>
                </c:pt>
                <c:pt idx="2">
                  <c:v>Co-curricular Activities</c:v>
                </c:pt>
              </c:strCache>
            </c:strRef>
          </c:cat>
          <c:val>
            <c:numRef>
              <c:f>Sheet4!$F$2:$F$4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76-47E0-A328-BB1B2F61BC09}"/>
            </c:ext>
          </c:extLst>
        </c:ser>
        <c:ser>
          <c:idx val="4"/>
          <c:order val="4"/>
          <c:tx>
            <c:strRef>
              <c:f>Sheet4!$G$1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Sheet4!$B$2:$B$4</c:f>
              <c:strCache>
                <c:ptCount val="3"/>
                <c:pt idx="0">
                  <c:v>Interaction with administrative/office staff</c:v>
                </c:pt>
                <c:pt idx="1">
                  <c:v>Interaction with Principal of the Institution   </c:v>
                </c:pt>
                <c:pt idx="2">
                  <c:v>Co-curricular Activities</c:v>
                </c:pt>
              </c:strCache>
            </c:strRef>
          </c:cat>
          <c:val>
            <c:numRef>
              <c:f>Sheet4!$G$2:$G$4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76-47E0-A328-BB1B2F61BC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65335007"/>
        <c:axId val="265336255"/>
      </c:barChart>
      <c:catAx>
        <c:axId val="265335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336255"/>
        <c:crosses val="autoZero"/>
        <c:auto val="1"/>
        <c:lblAlgn val="ctr"/>
        <c:lblOffset val="100"/>
        <c:noMultiLvlLbl val="0"/>
      </c:catAx>
      <c:valAx>
        <c:axId val="265336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335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/>
              <a:t>Facilities provided in College Campus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Library	</c:v>
                </c:pt>
                <c:pt idx="1">
                  <c:v> Laboratory</c:v>
                </c:pt>
                <c:pt idx="2">
                  <c:v> Sports</c:v>
                </c:pt>
                <c:pt idx="3">
                  <c:v> Canteen Facilities</c:v>
                </c:pt>
              </c:strCache>
            </c:strRef>
          </c:cat>
          <c:val>
            <c:numRef>
              <c:f>Sheet5!$C$2:$C$5</c:f>
              <c:numCache>
                <c:formatCode>General</c:formatCode>
                <c:ptCount val="4"/>
                <c:pt idx="0">
                  <c:v>26</c:v>
                </c:pt>
                <c:pt idx="1">
                  <c:v>24</c:v>
                </c:pt>
                <c:pt idx="2">
                  <c:v>27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4-4183-80F6-FE951160EA44}"/>
            </c:ext>
          </c:extLst>
        </c:ser>
        <c:ser>
          <c:idx val="1"/>
          <c:order val="1"/>
          <c:tx>
            <c:strRef>
              <c:f>Sheet5!$D$1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Library	</c:v>
                </c:pt>
                <c:pt idx="1">
                  <c:v> Laboratory</c:v>
                </c:pt>
                <c:pt idx="2">
                  <c:v> Sports</c:v>
                </c:pt>
                <c:pt idx="3">
                  <c:v> Canteen Facilities</c:v>
                </c:pt>
              </c:strCache>
            </c:strRef>
          </c:cat>
          <c:val>
            <c:numRef>
              <c:f>Sheet5!$D$2:$D$5</c:f>
              <c:numCache>
                <c:formatCode>General</c:formatCode>
                <c:ptCount val="4"/>
                <c:pt idx="0">
                  <c:v>38</c:v>
                </c:pt>
                <c:pt idx="1">
                  <c:v>38</c:v>
                </c:pt>
                <c:pt idx="2">
                  <c:v>33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F4-4183-80F6-FE951160EA44}"/>
            </c:ext>
          </c:extLst>
        </c:ser>
        <c:ser>
          <c:idx val="2"/>
          <c:order val="2"/>
          <c:tx>
            <c:strRef>
              <c:f>Sheet5!$E$1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Library	</c:v>
                </c:pt>
                <c:pt idx="1">
                  <c:v> Laboratory</c:v>
                </c:pt>
                <c:pt idx="2">
                  <c:v> Sports</c:v>
                </c:pt>
                <c:pt idx="3">
                  <c:v> Canteen Facilities</c:v>
                </c:pt>
              </c:strCache>
            </c:strRef>
          </c:cat>
          <c:val>
            <c:numRef>
              <c:f>Sheet5!$E$2:$E$5</c:f>
              <c:numCache>
                <c:formatCode>General</c:formatCode>
                <c:ptCount val="4"/>
                <c:pt idx="0">
                  <c:v>24</c:v>
                </c:pt>
                <c:pt idx="1">
                  <c:v>29</c:v>
                </c:pt>
                <c:pt idx="2">
                  <c:v>29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F4-4183-80F6-FE951160EA44}"/>
            </c:ext>
          </c:extLst>
        </c:ser>
        <c:ser>
          <c:idx val="3"/>
          <c:order val="3"/>
          <c:tx>
            <c:strRef>
              <c:f>Sheet5!$F$1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Library	</c:v>
                </c:pt>
                <c:pt idx="1">
                  <c:v> Laboratory</c:v>
                </c:pt>
                <c:pt idx="2">
                  <c:v> Sports</c:v>
                </c:pt>
                <c:pt idx="3">
                  <c:v> Canteen Facilities</c:v>
                </c:pt>
              </c:strCache>
            </c:strRef>
          </c:cat>
          <c:val>
            <c:numRef>
              <c:f>Sheet5!$F$2:$F$5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F4-4183-80F6-FE951160EA44}"/>
            </c:ext>
          </c:extLst>
        </c:ser>
        <c:ser>
          <c:idx val="4"/>
          <c:order val="4"/>
          <c:tx>
            <c:strRef>
              <c:f>Sheet5!$G$1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Sheet5!$B$2:$B$5</c:f>
              <c:strCache>
                <c:ptCount val="4"/>
                <c:pt idx="0">
                  <c:v> Library	</c:v>
                </c:pt>
                <c:pt idx="1">
                  <c:v> Laboratory</c:v>
                </c:pt>
                <c:pt idx="2">
                  <c:v> Sports</c:v>
                </c:pt>
                <c:pt idx="3">
                  <c:v> Canteen Facilities</c:v>
                </c:pt>
              </c:strCache>
            </c:strRef>
          </c:cat>
          <c:val>
            <c:numRef>
              <c:f>Sheet5!$G$2:$G$5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F4-4183-80F6-FE951160EA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28860223"/>
        <c:axId val="1628866879"/>
      </c:barChart>
      <c:catAx>
        <c:axId val="1628860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866879"/>
        <c:crosses val="autoZero"/>
        <c:auto val="1"/>
        <c:lblAlgn val="ctr"/>
        <c:lblOffset val="100"/>
        <c:noMultiLvlLbl val="0"/>
      </c:catAx>
      <c:valAx>
        <c:axId val="1628866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86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/>
              <a:t>Facilities provided in College Campus (in percentage)</a:t>
            </a:r>
          </a:p>
        </c:rich>
      </c:tx>
      <c:layout>
        <c:manualLayout>
          <c:xMode val="edge"/>
          <c:yMode val="edge"/>
          <c:x val="0.15273715887153941"/>
          <c:y val="1.2802605199107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Health and Hygiene</c:v>
                </c:pt>
                <c:pt idx="1">
                  <c:v> Classroom </c:v>
                </c:pt>
                <c:pt idx="2">
                  <c:v> Overall Infrastructure</c:v>
                </c:pt>
              </c:strCache>
            </c:strRef>
          </c:cat>
          <c:val>
            <c:numRef>
              <c:f>Sheet6!$C$2:$C$4</c:f>
              <c:numCache>
                <c:formatCode>General</c:formatCode>
                <c:ptCount val="3"/>
                <c:pt idx="0">
                  <c:v>28</c:v>
                </c:pt>
                <c:pt idx="1">
                  <c:v>32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4-4838-B5F0-2F810BD2FF3E}"/>
            </c:ext>
          </c:extLst>
        </c:ser>
        <c:ser>
          <c:idx val="1"/>
          <c:order val="1"/>
          <c:tx>
            <c:strRef>
              <c:f>Sheet6!$D$1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Health and Hygiene</c:v>
                </c:pt>
                <c:pt idx="1">
                  <c:v> Classroom </c:v>
                </c:pt>
                <c:pt idx="2">
                  <c:v> Overall Infrastructure</c:v>
                </c:pt>
              </c:strCache>
            </c:strRef>
          </c:cat>
          <c:val>
            <c:numRef>
              <c:f>Sheet6!$D$2:$D$4</c:f>
              <c:numCache>
                <c:formatCode>General</c:formatCode>
                <c:ptCount val="3"/>
                <c:pt idx="0">
                  <c:v>38</c:v>
                </c:pt>
                <c:pt idx="1">
                  <c:v>38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C4-4838-B5F0-2F810BD2FF3E}"/>
            </c:ext>
          </c:extLst>
        </c:ser>
        <c:ser>
          <c:idx val="2"/>
          <c:order val="2"/>
          <c:tx>
            <c:strRef>
              <c:f>Sheet6!$E$1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Health and Hygiene</c:v>
                </c:pt>
                <c:pt idx="1">
                  <c:v> Classroom </c:v>
                </c:pt>
                <c:pt idx="2">
                  <c:v> Overall Infrastructure</c:v>
                </c:pt>
              </c:strCache>
            </c:strRef>
          </c:cat>
          <c:val>
            <c:numRef>
              <c:f>Sheet6!$E$2:$E$4</c:f>
              <c:numCache>
                <c:formatCode>General</c:formatCode>
                <c:ptCount val="3"/>
                <c:pt idx="0">
                  <c:v>25</c:v>
                </c:pt>
                <c:pt idx="1">
                  <c:v>22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C4-4838-B5F0-2F810BD2FF3E}"/>
            </c:ext>
          </c:extLst>
        </c:ser>
        <c:ser>
          <c:idx val="3"/>
          <c:order val="3"/>
          <c:tx>
            <c:strRef>
              <c:f>Sheet6!$F$1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Health and Hygiene</c:v>
                </c:pt>
                <c:pt idx="1">
                  <c:v> Classroom </c:v>
                </c:pt>
                <c:pt idx="2">
                  <c:v> Overall Infrastructure</c:v>
                </c:pt>
              </c:strCache>
            </c:strRef>
          </c:cat>
          <c:val>
            <c:numRef>
              <c:f>Sheet6!$F$2:$F$4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C4-4838-B5F0-2F810BD2FF3E}"/>
            </c:ext>
          </c:extLst>
        </c:ser>
        <c:ser>
          <c:idx val="4"/>
          <c:order val="4"/>
          <c:tx>
            <c:strRef>
              <c:f>Sheet6!$G$1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Sheet6!$B$2:$B$4</c:f>
              <c:strCache>
                <c:ptCount val="3"/>
                <c:pt idx="0">
                  <c:v>Health and Hygiene</c:v>
                </c:pt>
                <c:pt idx="1">
                  <c:v> Classroom </c:v>
                </c:pt>
                <c:pt idx="2">
                  <c:v> Overall Infrastructure</c:v>
                </c:pt>
              </c:strCache>
            </c:strRef>
          </c:cat>
          <c:val>
            <c:numRef>
              <c:f>Sheet6!$G$2:$G$4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C4-4838-B5F0-2F810BD2FF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28858559"/>
        <c:axId val="1628861887"/>
      </c:barChart>
      <c:catAx>
        <c:axId val="162885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861887"/>
        <c:crosses val="autoZero"/>
        <c:auto val="1"/>
        <c:lblAlgn val="ctr"/>
        <c:lblOffset val="100"/>
        <c:noMultiLvlLbl val="0"/>
      </c:catAx>
      <c:valAx>
        <c:axId val="1628861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8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OVERALL PERFORMANCE(in percentage)</a:t>
            </a:r>
          </a:p>
          <a:p>
            <a:pPr>
              <a:defRPr/>
            </a:pPr>
            <a:r>
              <a:rPr lang="en-US"/>
              <a:t> Rate the Institution in the scale of 1 to 10, where 1 is lowest and 10 is highest.  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Sheet7!$B$2</c:f>
              <c:strCache>
                <c:ptCount val="1"/>
                <c:pt idx="0">
                  <c:v>Please rate the Institution in terms of overall performance in a scale of 1 to 10, where 1 being the lowest and 10 being the highest.    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Sheet7!$C$1:$L$1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Sheet7!$C$2:$L$2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9</c:v>
                </c:pt>
                <c:pt idx="6">
                  <c:v>19</c:v>
                </c:pt>
                <c:pt idx="7">
                  <c:v>22</c:v>
                </c:pt>
                <c:pt idx="8">
                  <c:v>23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63-414E-899A-6BDDC6031F6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71228479"/>
        <c:axId val="1671230143"/>
      </c:lineChart>
      <c:catAx>
        <c:axId val="1671228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230143"/>
        <c:crosses val="autoZero"/>
        <c:auto val="1"/>
        <c:lblAlgn val="ctr"/>
        <c:lblOffset val="100"/>
        <c:noMultiLvlLbl val="0"/>
      </c:catAx>
      <c:valAx>
        <c:axId val="16712301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228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D4C-F4DD-428F-818F-402E810C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4E83D-35E3-4388-B2CA-4873661B0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9E13E-2A33-425F-B054-8508A28F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F7688-8943-4EBD-9482-7D52466A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E3131-CA46-4CA5-A97E-114686F44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5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F75AA-D770-450A-A198-EBFC9A4C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5B105-0E66-486D-BD70-FE5D93026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53191-BD34-40D2-BA5E-CD815D3F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0A37D-564A-498E-87D5-098A5D1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CE91-A2D9-418C-8DC6-5D061DCB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8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555B9E-E81A-43D1-8A87-12D2ED3EE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E70E1-9E79-42C5-9156-2B40B4D14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0C546-EDFE-44B7-B16B-0A261B89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072B8-CF79-4C98-9BB6-010EA3D0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1673D-7369-4C0A-987D-DF5044F5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8BC3-BA52-478B-8E05-C2BC2768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2AA93-E8FD-4279-993B-7E9574474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69B6A-96BF-4BF6-AB0C-D591E4F6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746-373C-46E4-8918-D33301B9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1D041-06E4-4772-BCC0-BDE159D0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AA7B-0037-4A0F-BFB3-84DABF7E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43A1B-C9B3-4197-82F5-FAC232457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ADBC7-FF9F-40A9-BFA2-3DE6CD54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B920E-9888-497F-B195-0805094D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A1804-0D97-429F-9FC0-9543AFAB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9BB6-F143-4CEE-8EC0-4E5476D3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7416C-F776-4F38-8695-08F2576BA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C3BE1-8C0F-40F9-92E5-6CCB9306C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C1960-550B-49D1-B3AB-BB30E250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6DA75-DDD7-400E-88F5-2E0646D5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1799B-8239-4549-AED1-FB180DEB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7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E6577-B4F5-4E79-A3E9-922724EF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DB365-8F23-4EEB-92CC-DA2817A8B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EFE16-C485-40BE-BD64-8ACF149E5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72DAA-FA7C-4F3F-B576-A7A0A6ECF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F0250-128B-4567-96C5-4AE520ABD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B4BE3E-863D-403C-947D-B1F6A25E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284F4-DDEF-4912-97BA-CE477CBE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0899C-182B-4DD4-A857-067B4AC1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817A-9451-44EC-81AA-740FAF38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E71C0-ABD8-4733-9D07-B8C896DDB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9C1CC-8C2D-4465-8915-93DFA90B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632D6-7B9C-470E-B57D-C9E485F6A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1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52C34-85EF-46E2-8F09-EEC3D525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303A4-A1AB-41A6-BBD8-2D3DA497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7BFEE-3C68-4681-A83A-F37E5EC6B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3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55C75-0111-4E76-8751-655145955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1F963-85D3-47EF-A0A2-3AD45BEEC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796A0-C5AD-4746-9DD8-BE0FA3C6F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A5CB-1EA4-4F26-A51D-3EFDCCE7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56285-895F-49B1-BF53-EC317FA7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81DEA-92C4-4441-991E-D2453276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B4C9-37A5-430E-B65E-7265173C5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A3B300-E8BC-47ED-A582-5BA3B060D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876B2-FBB1-4AFA-8457-90A6D6C56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18A28-6A85-465E-A579-3AC1C8120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2D3FD-A54A-4177-8DF2-99ECEC2C1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D4115-28A3-4A48-87B0-4030AC63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91AEF-1479-4B3A-AD40-46F649C12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114C3-CE55-46B7-8A9D-1E958302C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7C2E4-C8B8-4770-85B2-EC1C2E251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EB810-1645-405F-8CEF-60CABF99472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BF5DF-5E51-4992-86FC-BFCB27012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EF540-C4D4-47A0-9BD3-BB8EBE553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2775-DF61-4218-B40D-8D06AE8E6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4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8D2BD91-9F1D-403B-9896-9D13298D0F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525646"/>
              </p:ext>
            </p:extLst>
          </p:nvPr>
        </p:nvGraphicFramePr>
        <p:xfrm>
          <a:off x="1385456" y="1191490"/>
          <a:ext cx="9157854" cy="4655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1C405BD-EEE5-44FB-A054-2F62A9A425A9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77816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FC35587-1D62-4F5B-A749-2B8484C89E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52657"/>
              </p:ext>
            </p:extLst>
          </p:nvPr>
        </p:nvGraphicFramePr>
        <p:xfrm>
          <a:off x="1482436" y="1385455"/>
          <a:ext cx="9781309" cy="418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BE12F3-58C8-4BD3-93EE-ADE7E3AD484C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0400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ECADB67-A5C0-4AD4-8016-E3B5E952AA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873892"/>
              </p:ext>
            </p:extLst>
          </p:nvPr>
        </p:nvGraphicFramePr>
        <p:xfrm>
          <a:off x="969818" y="1108364"/>
          <a:ext cx="10474037" cy="486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82DF67-D968-4F0E-8301-29CB59B27765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110197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65FA0BB-D6C4-4F24-BAFE-C60ADEFE11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828028"/>
              </p:ext>
            </p:extLst>
          </p:nvPr>
        </p:nvGraphicFramePr>
        <p:xfrm>
          <a:off x="1233055" y="1482436"/>
          <a:ext cx="9601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8DAF01-EE22-4569-A5E3-781A79AE5615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59555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0BD1E65-E84B-4E1E-8406-1A7FE9BFA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051543"/>
              </p:ext>
            </p:extLst>
          </p:nvPr>
        </p:nvGraphicFramePr>
        <p:xfrm>
          <a:off x="1011382" y="1052945"/>
          <a:ext cx="10127673" cy="495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0CCC4E-D6AB-490B-A716-F76B86118A32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416911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F015E1F-417B-4815-9D4D-83A8BE8B8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603842"/>
              </p:ext>
            </p:extLst>
          </p:nvPr>
        </p:nvGraphicFramePr>
        <p:xfrm>
          <a:off x="1219200" y="1399309"/>
          <a:ext cx="9573491" cy="453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205A26-FD84-47EA-84F2-55EDDAA2E140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70660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110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BIJO ABRAHAM</cp:lastModifiedBy>
  <cp:revision>4</cp:revision>
  <dcterms:created xsi:type="dcterms:W3CDTF">2021-10-05T03:54:22Z</dcterms:created>
  <dcterms:modified xsi:type="dcterms:W3CDTF">2021-12-08T14:23:08Z</dcterms:modified>
</cp:coreProperties>
</file>