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6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riterion-1\FEEDBACK(2020-21)\STUDENTS'%20FEEDBACK%20FORM%20(2020-2021)%20(Response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%20(2020-21)\STUDENTS'%20FEEDBACK%20FORM%20(2020-2021)%20(Responses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%20(2020-21)\STUDENTS'%20FEEDBACK%20FORM%20(2020-2021)%20(Responses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%20(2020-21)\STUDENTS'%20FEEDBACK%20FORM%20(2020-2021)%20(Responses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%20(2020-21)\STUDENTS'%20FEEDBACK%20FORM%20(2020-2021)%20(Responses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EFFECTIVENESS OF CURRICULUM (in percentage)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Sheet4!$B$2:$B$6</c:f>
              <c:strCache>
                <c:ptCount val="5"/>
                <c:pt idx="0">
                  <c:v> Curriculum develops required skills and  competencies and fulfills course outcomes </c:v>
                </c:pt>
                <c:pt idx="1">
                  <c:v>  Curriculum includes latest developments in the field and addresses contemporary issues  </c:v>
                </c:pt>
                <c:pt idx="2">
                  <c:v>Curriculum has Experiential, Participative components and generates interest in the students.</c:v>
                </c:pt>
                <c:pt idx="3">
                  <c:v>For the successful dissmination of the curriculum ,ICT tools are used effectively</c:v>
                </c:pt>
                <c:pt idx="4">
                  <c:v>Effective Curriculum Delivery and  timely completion of syllabus</c:v>
                </c:pt>
              </c:strCache>
            </c:strRef>
          </c:cat>
          <c:val>
            <c:numRef>
              <c:f>Sheet4!$C$2:$C$6</c:f>
              <c:numCache>
                <c:formatCode>General</c:formatCode>
                <c:ptCount val="5"/>
                <c:pt idx="0">
                  <c:v>46</c:v>
                </c:pt>
                <c:pt idx="1">
                  <c:v>47</c:v>
                </c:pt>
                <c:pt idx="2">
                  <c:v>43</c:v>
                </c:pt>
                <c:pt idx="3">
                  <c:v>32</c:v>
                </c:pt>
                <c:pt idx="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7-440B-8EC8-0F92B6836D4B}"/>
            </c:ext>
          </c:extLst>
        </c:ser>
        <c:ser>
          <c:idx val="1"/>
          <c:order val="1"/>
          <c:tx>
            <c:strRef>
              <c:f>Sheet4!$D$1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Sheet4!$B$2:$B$6</c:f>
              <c:strCache>
                <c:ptCount val="5"/>
                <c:pt idx="0">
                  <c:v> Curriculum develops required skills and  competencies and fulfills course outcomes </c:v>
                </c:pt>
                <c:pt idx="1">
                  <c:v>  Curriculum includes latest developments in the field and addresses contemporary issues  </c:v>
                </c:pt>
                <c:pt idx="2">
                  <c:v>Curriculum has Experiential, Participative components and generates interest in the students.</c:v>
                </c:pt>
                <c:pt idx="3">
                  <c:v>For the successful dissmination of the curriculum ,ICT tools are used effectively</c:v>
                </c:pt>
                <c:pt idx="4">
                  <c:v>Effective Curriculum Delivery and  timely completion of syllabus</c:v>
                </c:pt>
              </c:strCache>
            </c:strRef>
          </c:cat>
          <c:val>
            <c:numRef>
              <c:f>Sheet4!$D$2:$D$6</c:f>
              <c:numCache>
                <c:formatCode>General</c:formatCode>
                <c:ptCount val="5"/>
                <c:pt idx="0">
                  <c:v>35</c:v>
                </c:pt>
                <c:pt idx="1">
                  <c:v>37</c:v>
                </c:pt>
                <c:pt idx="2">
                  <c:v>36</c:v>
                </c:pt>
                <c:pt idx="3">
                  <c:v>35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87-440B-8EC8-0F92B6836D4B}"/>
            </c:ext>
          </c:extLst>
        </c:ser>
        <c:ser>
          <c:idx val="2"/>
          <c:order val="2"/>
          <c:tx>
            <c:strRef>
              <c:f>Sheet4!$E$1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Sheet4!$B$2:$B$6</c:f>
              <c:strCache>
                <c:ptCount val="5"/>
                <c:pt idx="0">
                  <c:v> Curriculum develops required skills and  competencies and fulfills course outcomes </c:v>
                </c:pt>
                <c:pt idx="1">
                  <c:v>  Curriculum includes latest developments in the field and addresses contemporary issues  </c:v>
                </c:pt>
                <c:pt idx="2">
                  <c:v>Curriculum has Experiential, Participative components and generates interest in the students.</c:v>
                </c:pt>
                <c:pt idx="3">
                  <c:v>For the successful dissmination of the curriculum ,ICT tools are used effectively</c:v>
                </c:pt>
                <c:pt idx="4">
                  <c:v>Effective Curriculum Delivery and  timely completion of syllabus</c:v>
                </c:pt>
              </c:strCache>
            </c:strRef>
          </c:cat>
          <c:val>
            <c:numRef>
              <c:f>Sheet4!$E$2:$E$6</c:f>
              <c:numCache>
                <c:formatCode>General</c:formatCode>
                <c:ptCount val="5"/>
                <c:pt idx="0">
                  <c:v>16</c:v>
                </c:pt>
                <c:pt idx="1">
                  <c:v>13</c:v>
                </c:pt>
                <c:pt idx="2">
                  <c:v>17</c:v>
                </c:pt>
                <c:pt idx="3">
                  <c:v>26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87-440B-8EC8-0F92B6836D4B}"/>
            </c:ext>
          </c:extLst>
        </c:ser>
        <c:ser>
          <c:idx val="3"/>
          <c:order val="3"/>
          <c:tx>
            <c:strRef>
              <c:f>Sheet4!$F$1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Sheet4!$B$2:$B$6</c:f>
              <c:strCache>
                <c:ptCount val="5"/>
                <c:pt idx="0">
                  <c:v> Curriculum develops required skills and  competencies and fulfills course outcomes </c:v>
                </c:pt>
                <c:pt idx="1">
                  <c:v>  Curriculum includes latest developments in the field and addresses contemporary issues  </c:v>
                </c:pt>
                <c:pt idx="2">
                  <c:v>Curriculum has Experiential, Participative components and generates interest in the students.</c:v>
                </c:pt>
                <c:pt idx="3">
                  <c:v>For the successful dissmination of the curriculum ,ICT tools are used effectively</c:v>
                </c:pt>
                <c:pt idx="4">
                  <c:v>Effective Curriculum Delivery and  timely completion of syllabus</c:v>
                </c:pt>
              </c:strCache>
            </c:strRef>
          </c:cat>
          <c:val>
            <c:numRef>
              <c:f>Sheet4!$F$2:$F$6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87-440B-8EC8-0F92B6836D4B}"/>
            </c:ext>
          </c:extLst>
        </c:ser>
        <c:ser>
          <c:idx val="4"/>
          <c:order val="4"/>
          <c:tx>
            <c:strRef>
              <c:f>Sheet4!$G$1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Sheet4!$B$2:$B$6</c:f>
              <c:strCache>
                <c:ptCount val="5"/>
                <c:pt idx="0">
                  <c:v> Curriculum develops required skills and  competencies and fulfills course outcomes </c:v>
                </c:pt>
                <c:pt idx="1">
                  <c:v>  Curriculum includes latest developments in the field and addresses contemporary issues  </c:v>
                </c:pt>
                <c:pt idx="2">
                  <c:v>Curriculum has Experiential, Participative components and generates interest in the students.</c:v>
                </c:pt>
                <c:pt idx="3">
                  <c:v>For the successful dissmination of the curriculum ,ICT tools are used effectively</c:v>
                </c:pt>
                <c:pt idx="4">
                  <c:v>Effective Curriculum Delivery and  timely completion of syllabus</c:v>
                </c:pt>
              </c:strCache>
            </c:strRef>
          </c:cat>
          <c:val>
            <c:numRef>
              <c:f>Sheet4!$G$2:$G$6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87-440B-8EC8-0F92B6836D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09604463"/>
        <c:axId val="1609605295"/>
      </c:barChart>
      <c:catAx>
        <c:axId val="1609604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9605295"/>
        <c:crosses val="autoZero"/>
        <c:auto val="1"/>
        <c:lblAlgn val="ctr"/>
        <c:lblOffset val="100"/>
        <c:noMultiLvlLbl val="0"/>
      </c:catAx>
      <c:valAx>
        <c:axId val="16096052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960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LIBRARY (in percentage)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Sheet5!$B$2:$B$5</c:f>
              <c:strCache>
                <c:ptCount val="4"/>
                <c:pt idx="0">
                  <c:v>Are you satisfied with the Book Bank Facility</c:v>
                </c:pt>
                <c:pt idx="1">
                  <c:v>The prescribed books are available in the library</c:v>
                </c:pt>
                <c:pt idx="2">
                  <c:v>The library staff are cooperative and helpful</c:v>
                </c:pt>
                <c:pt idx="3">
                  <c:v>Reading room/ space in library is satisfactory</c:v>
                </c:pt>
              </c:strCache>
            </c:strRef>
          </c:cat>
          <c:val>
            <c:numRef>
              <c:f>Sheet5!$C$2:$C$5</c:f>
              <c:numCache>
                <c:formatCode>General</c:formatCode>
                <c:ptCount val="4"/>
                <c:pt idx="0">
                  <c:v>35</c:v>
                </c:pt>
                <c:pt idx="1">
                  <c:v>32</c:v>
                </c:pt>
                <c:pt idx="2">
                  <c:v>34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2F-46EC-BF79-E8975E606CEB}"/>
            </c:ext>
          </c:extLst>
        </c:ser>
        <c:ser>
          <c:idx val="1"/>
          <c:order val="1"/>
          <c:tx>
            <c:strRef>
              <c:f>Sheet5!$D$1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Sheet5!$B$2:$B$5</c:f>
              <c:strCache>
                <c:ptCount val="4"/>
                <c:pt idx="0">
                  <c:v>Are you satisfied with the Book Bank Facility</c:v>
                </c:pt>
                <c:pt idx="1">
                  <c:v>The prescribed books are available in the library</c:v>
                </c:pt>
                <c:pt idx="2">
                  <c:v>The library staff are cooperative and helpful</c:v>
                </c:pt>
                <c:pt idx="3">
                  <c:v>Reading room/ space in library is satisfactory</c:v>
                </c:pt>
              </c:strCache>
            </c:strRef>
          </c:cat>
          <c:val>
            <c:numRef>
              <c:f>Sheet5!$D$2:$D$5</c:f>
              <c:numCache>
                <c:formatCode>General</c:formatCode>
                <c:ptCount val="4"/>
                <c:pt idx="0">
                  <c:v>33</c:v>
                </c:pt>
                <c:pt idx="1">
                  <c:v>36</c:v>
                </c:pt>
                <c:pt idx="2">
                  <c:v>32</c:v>
                </c:pt>
                <c:pt idx="3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2F-46EC-BF79-E8975E606CEB}"/>
            </c:ext>
          </c:extLst>
        </c:ser>
        <c:ser>
          <c:idx val="2"/>
          <c:order val="2"/>
          <c:tx>
            <c:strRef>
              <c:f>Sheet5!$E$1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Sheet5!$B$2:$B$5</c:f>
              <c:strCache>
                <c:ptCount val="4"/>
                <c:pt idx="0">
                  <c:v>Are you satisfied with the Book Bank Facility</c:v>
                </c:pt>
                <c:pt idx="1">
                  <c:v>The prescribed books are available in the library</c:v>
                </c:pt>
                <c:pt idx="2">
                  <c:v>The library staff are cooperative and helpful</c:v>
                </c:pt>
                <c:pt idx="3">
                  <c:v>Reading room/ space in library is satisfactory</c:v>
                </c:pt>
              </c:strCache>
            </c:strRef>
          </c:cat>
          <c:val>
            <c:numRef>
              <c:f>Sheet5!$E$2:$E$5</c:f>
              <c:numCache>
                <c:formatCode>General</c:formatCode>
                <c:ptCount val="4"/>
                <c:pt idx="0">
                  <c:v>23</c:v>
                </c:pt>
                <c:pt idx="1">
                  <c:v>22</c:v>
                </c:pt>
                <c:pt idx="2">
                  <c:v>20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2F-46EC-BF79-E8975E606CEB}"/>
            </c:ext>
          </c:extLst>
        </c:ser>
        <c:ser>
          <c:idx val="3"/>
          <c:order val="3"/>
          <c:tx>
            <c:strRef>
              <c:f>Sheet5!$F$1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Sheet5!$B$2:$B$5</c:f>
              <c:strCache>
                <c:ptCount val="4"/>
                <c:pt idx="0">
                  <c:v>Are you satisfied with the Book Bank Facility</c:v>
                </c:pt>
                <c:pt idx="1">
                  <c:v>The prescribed books are available in the library</c:v>
                </c:pt>
                <c:pt idx="2">
                  <c:v>The library staff are cooperative and helpful</c:v>
                </c:pt>
                <c:pt idx="3">
                  <c:v>Reading room/ space in library is satisfactory</c:v>
                </c:pt>
              </c:strCache>
            </c:strRef>
          </c:cat>
          <c:val>
            <c:numRef>
              <c:f>Sheet5!$F$2:$F$5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2F-46EC-BF79-E8975E606CEB}"/>
            </c:ext>
          </c:extLst>
        </c:ser>
        <c:ser>
          <c:idx val="4"/>
          <c:order val="4"/>
          <c:tx>
            <c:strRef>
              <c:f>Sheet5!$G$1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Sheet5!$B$2:$B$5</c:f>
              <c:strCache>
                <c:ptCount val="4"/>
                <c:pt idx="0">
                  <c:v>Are you satisfied with the Book Bank Facility</c:v>
                </c:pt>
                <c:pt idx="1">
                  <c:v>The prescribed books are available in the library</c:v>
                </c:pt>
                <c:pt idx="2">
                  <c:v>The library staff are cooperative and helpful</c:v>
                </c:pt>
                <c:pt idx="3">
                  <c:v>Reading room/ space in library is satisfactory</c:v>
                </c:pt>
              </c:strCache>
            </c:strRef>
          </c:cat>
          <c:val>
            <c:numRef>
              <c:f>Sheet5!$G$2:$G$5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2F-46EC-BF79-E8975E606CE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00317583"/>
        <c:axId val="1700318415"/>
      </c:barChart>
      <c:catAx>
        <c:axId val="1700317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318415"/>
        <c:crosses val="autoZero"/>
        <c:auto val="1"/>
        <c:lblAlgn val="ctr"/>
        <c:lblOffset val="100"/>
        <c:noMultiLvlLbl val="0"/>
      </c:catAx>
      <c:valAx>
        <c:axId val="17003184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3175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LITERARY/CULTURAL/REDRESSAL &amp; GRIEVANCES/GUIDANCE&amp; COUNSELING/PLACEMENT CELL (in percentage)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Sheet6!$B$2:$B$5</c:f>
              <c:strCache>
                <c:ptCount val="4"/>
                <c:pt idx="0">
                  <c:v> Literary/ Cultural Cell is proactive </c:v>
                </c:pt>
                <c:pt idx="1">
                  <c:v> Redressal of Grievances are done on time </c:v>
                </c:pt>
                <c:pt idx="2">
                  <c:v> Guidance and Counseling Cell is active in the college</c:v>
                </c:pt>
                <c:pt idx="3">
                  <c:v>The functioning of the Placement Cell is satisfactory</c:v>
                </c:pt>
              </c:strCache>
            </c:strRef>
          </c:cat>
          <c:val>
            <c:numRef>
              <c:f>Sheet6!$C$2:$C$5</c:f>
              <c:numCache>
                <c:formatCode>General</c:formatCode>
                <c:ptCount val="4"/>
                <c:pt idx="0">
                  <c:v>23</c:v>
                </c:pt>
                <c:pt idx="1">
                  <c:v>20</c:v>
                </c:pt>
                <c:pt idx="2">
                  <c:v>27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02-4A25-8FCC-A4E75D9D032A}"/>
            </c:ext>
          </c:extLst>
        </c:ser>
        <c:ser>
          <c:idx val="1"/>
          <c:order val="1"/>
          <c:tx>
            <c:strRef>
              <c:f>Sheet6!$D$1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Sheet6!$B$2:$B$5</c:f>
              <c:strCache>
                <c:ptCount val="4"/>
                <c:pt idx="0">
                  <c:v> Literary/ Cultural Cell is proactive </c:v>
                </c:pt>
                <c:pt idx="1">
                  <c:v> Redressal of Grievances are done on time </c:v>
                </c:pt>
                <c:pt idx="2">
                  <c:v> Guidance and Counseling Cell is active in the college</c:v>
                </c:pt>
                <c:pt idx="3">
                  <c:v>The functioning of the Placement Cell is satisfactory</c:v>
                </c:pt>
              </c:strCache>
            </c:strRef>
          </c:cat>
          <c:val>
            <c:numRef>
              <c:f>Sheet6!$D$2:$D$5</c:f>
              <c:numCache>
                <c:formatCode>General</c:formatCode>
                <c:ptCount val="4"/>
                <c:pt idx="0">
                  <c:v>37</c:v>
                </c:pt>
                <c:pt idx="1">
                  <c:v>35</c:v>
                </c:pt>
                <c:pt idx="2">
                  <c:v>33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02-4A25-8FCC-A4E75D9D032A}"/>
            </c:ext>
          </c:extLst>
        </c:ser>
        <c:ser>
          <c:idx val="2"/>
          <c:order val="2"/>
          <c:tx>
            <c:strRef>
              <c:f>Sheet6!$E$1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Sheet6!$B$2:$B$5</c:f>
              <c:strCache>
                <c:ptCount val="4"/>
                <c:pt idx="0">
                  <c:v> Literary/ Cultural Cell is proactive </c:v>
                </c:pt>
                <c:pt idx="1">
                  <c:v> Redressal of Grievances are done on time </c:v>
                </c:pt>
                <c:pt idx="2">
                  <c:v> Guidance and Counseling Cell is active in the college</c:v>
                </c:pt>
                <c:pt idx="3">
                  <c:v>The functioning of the Placement Cell is satisfactory</c:v>
                </c:pt>
              </c:strCache>
            </c:strRef>
          </c:cat>
          <c:val>
            <c:numRef>
              <c:f>Sheet6!$E$2:$E$5</c:f>
              <c:numCache>
                <c:formatCode>General</c:formatCode>
                <c:ptCount val="4"/>
                <c:pt idx="0">
                  <c:v>28</c:v>
                </c:pt>
                <c:pt idx="1">
                  <c:v>34</c:v>
                </c:pt>
                <c:pt idx="2">
                  <c:v>27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02-4A25-8FCC-A4E75D9D032A}"/>
            </c:ext>
          </c:extLst>
        </c:ser>
        <c:ser>
          <c:idx val="3"/>
          <c:order val="3"/>
          <c:tx>
            <c:strRef>
              <c:f>Sheet6!$F$1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Sheet6!$B$2:$B$5</c:f>
              <c:strCache>
                <c:ptCount val="4"/>
                <c:pt idx="0">
                  <c:v> Literary/ Cultural Cell is proactive </c:v>
                </c:pt>
                <c:pt idx="1">
                  <c:v> Redressal of Grievances are done on time </c:v>
                </c:pt>
                <c:pt idx="2">
                  <c:v> Guidance and Counseling Cell is active in the college</c:v>
                </c:pt>
                <c:pt idx="3">
                  <c:v>The functioning of the Placement Cell is satisfactory</c:v>
                </c:pt>
              </c:strCache>
            </c:strRef>
          </c:cat>
          <c:val>
            <c:numRef>
              <c:f>Sheet6!$F$2:$F$5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7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02-4A25-8FCC-A4E75D9D032A}"/>
            </c:ext>
          </c:extLst>
        </c:ser>
        <c:ser>
          <c:idx val="4"/>
          <c:order val="4"/>
          <c:tx>
            <c:strRef>
              <c:f>Sheet6!$G$1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Sheet6!$B$2:$B$5</c:f>
              <c:strCache>
                <c:ptCount val="4"/>
                <c:pt idx="0">
                  <c:v> Literary/ Cultural Cell is proactive </c:v>
                </c:pt>
                <c:pt idx="1">
                  <c:v> Redressal of Grievances are done on time </c:v>
                </c:pt>
                <c:pt idx="2">
                  <c:v> Guidance and Counseling Cell is active in the college</c:v>
                </c:pt>
                <c:pt idx="3">
                  <c:v>The functioning of the Placement Cell is satisfactory</c:v>
                </c:pt>
              </c:strCache>
            </c:strRef>
          </c:cat>
          <c:val>
            <c:numRef>
              <c:f>Sheet6!$G$2:$G$5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02-4A25-8FCC-A4E75D9D03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79866639"/>
        <c:axId val="1779865807"/>
      </c:barChart>
      <c:catAx>
        <c:axId val="1779866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865807"/>
        <c:crosses val="autoZero"/>
        <c:auto val="1"/>
        <c:lblAlgn val="ctr"/>
        <c:lblOffset val="100"/>
        <c:noMultiLvlLbl val="0"/>
      </c:catAx>
      <c:valAx>
        <c:axId val="17798658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8666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ADMINISTRATION (in percentage) </a:t>
            </a:r>
          </a:p>
        </c:rich>
      </c:tx>
      <c:layout>
        <c:manualLayout>
          <c:xMode val="edge"/>
          <c:yMode val="edge"/>
          <c:x val="0.39098646674203513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Sheet3!$B$2:$B$5</c:f>
              <c:strCache>
                <c:ptCount val="4"/>
                <c:pt idx="0">
                  <c:v>The Principal of the Institution is approachable</c:v>
                </c:pt>
                <c:pt idx="1">
                  <c:v>The office staff are helpful in administrative work</c:v>
                </c:pt>
                <c:pt idx="2">
                  <c:v>Smooth and Swift dealing of the office</c:v>
                </c:pt>
                <c:pt idx="3">
                  <c:v>Availability of Digital facility in office transactions (payment of fees)</c:v>
                </c:pt>
              </c:strCache>
            </c:strRef>
          </c:cat>
          <c:val>
            <c:numRef>
              <c:f>Sheet3!$C$2:$C$5</c:f>
              <c:numCache>
                <c:formatCode>General</c:formatCode>
                <c:ptCount val="4"/>
                <c:pt idx="0">
                  <c:v>46</c:v>
                </c:pt>
                <c:pt idx="1">
                  <c:v>36</c:v>
                </c:pt>
                <c:pt idx="2">
                  <c:v>27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CB-41FD-A326-0775D5FA142E}"/>
            </c:ext>
          </c:extLst>
        </c:ser>
        <c:ser>
          <c:idx val="1"/>
          <c:order val="1"/>
          <c:tx>
            <c:strRef>
              <c:f>Sheet3!$D$1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Sheet3!$B$2:$B$5</c:f>
              <c:strCache>
                <c:ptCount val="4"/>
                <c:pt idx="0">
                  <c:v>The Principal of the Institution is approachable</c:v>
                </c:pt>
                <c:pt idx="1">
                  <c:v>The office staff are helpful in administrative work</c:v>
                </c:pt>
                <c:pt idx="2">
                  <c:v>Smooth and Swift dealing of the office</c:v>
                </c:pt>
                <c:pt idx="3">
                  <c:v>Availability of Digital facility in office transactions (payment of fees)</c:v>
                </c:pt>
              </c:strCache>
            </c:strRef>
          </c:cat>
          <c:val>
            <c:numRef>
              <c:f>Sheet3!$D$2:$D$5</c:f>
              <c:numCache>
                <c:formatCode>General</c:formatCode>
                <c:ptCount val="4"/>
                <c:pt idx="0">
                  <c:v>36</c:v>
                </c:pt>
                <c:pt idx="1">
                  <c:v>32</c:v>
                </c:pt>
                <c:pt idx="2">
                  <c:v>32</c:v>
                </c:pt>
                <c:pt idx="3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CB-41FD-A326-0775D5FA142E}"/>
            </c:ext>
          </c:extLst>
        </c:ser>
        <c:ser>
          <c:idx val="2"/>
          <c:order val="2"/>
          <c:tx>
            <c:strRef>
              <c:f>Sheet3!$E$1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Sheet3!$B$2:$B$5</c:f>
              <c:strCache>
                <c:ptCount val="4"/>
                <c:pt idx="0">
                  <c:v>The Principal of the Institution is approachable</c:v>
                </c:pt>
                <c:pt idx="1">
                  <c:v>The office staff are helpful in administrative work</c:v>
                </c:pt>
                <c:pt idx="2">
                  <c:v>Smooth and Swift dealing of the office</c:v>
                </c:pt>
                <c:pt idx="3">
                  <c:v>Availability of Digital facility in office transactions (payment of fees)</c:v>
                </c:pt>
              </c:strCache>
            </c:strRef>
          </c:cat>
          <c:val>
            <c:numRef>
              <c:f>Sheet3!$E$2:$E$5</c:f>
              <c:numCache>
                <c:formatCode>General</c:formatCode>
                <c:ptCount val="4"/>
                <c:pt idx="0">
                  <c:v>14</c:v>
                </c:pt>
                <c:pt idx="1">
                  <c:v>19</c:v>
                </c:pt>
                <c:pt idx="2">
                  <c:v>26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CB-41FD-A326-0775D5FA142E}"/>
            </c:ext>
          </c:extLst>
        </c:ser>
        <c:ser>
          <c:idx val="3"/>
          <c:order val="3"/>
          <c:tx>
            <c:strRef>
              <c:f>Sheet3!$F$1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Sheet3!$B$2:$B$5</c:f>
              <c:strCache>
                <c:ptCount val="4"/>
                <c:pt idx="0">
                  <c:v>The Principal of the Institution is approachable</c:v>
                </c:pt>
                <c:pt idx="1">
                  <c:v>The office staff are helpful in administrative work</c:v>
                </c:pt>
                <c:pt idx="2">
                  <c:v>Smooth and Swift dealing of the office</c:v>
                </c:pt>
                <c:pt idx="3">
                  <c:v>Availability of Digital facility in office transactions (payment of fees)</c:v>
                </c:pt>
              </c:strCache>
            </c:strRef>
          </c:cat>
          <c:val>
            <c:numRef>
              <c:f>Sheet3!$F$2:$F$5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8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CB-41FD-A326-0775D5FA142E}"/>
            </c:ext>
          </c:extLst>
        </c:ser>
        <c:ser>
          <c:idx val="4"/>
          <c:order val="4"/>
          <c:tx>
            <c:strRef>
              <c:f>Sheet3!$G$1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Sheet3!$B$2:$B$5</c:f>
              <c:strCache>
                <c:ptCount val="4"/>
                <c:pt idx="0">
                  <c:v>The Principal of the Institution is approachable</c:v>
                </c:pt>
                <c:pt idx="1">
                  <c:v>The office staff are helpful in administrative work</c:v>
                </c:pt>
                <c:pt idx="2">
                  <c:v>Smooth and Swift dealing of the office</c:v>
                </c:pt>
                <c:pt idx="3">
                  <c:v>Availability of Digital facility in office transactions (payment of fees)</c:v>
                </c:pt>
              </c:strCache>
            </c:strRef>
          </c:cat>
          <c:val>
            <c:numRef>
              <c:f>Sheet3!$G$2:$G$5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CB-41FD-A326-0775D5FA142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08847711"/>
        <c:axId val="1608840639"/>
      </c:barChart>
      <c:catAx>
        <c:axId val="1608847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840639"/>
        <c:crosses val="autoZero"/>
        <c:auto val="1"/>
        <c:lblAlgn val="ctr"/>
        <c:lblOffset val="100"/>
        <c:noMultiLvlLbl val="0"/>
      </c:catAx>
      <c:valAx>
        <c:axId val="1608840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847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INFRASTRUCTURE (in percentage)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Sheet2!$B$2:$B$8</c:f>
              <c:strCache>
                <c:ptCount val="7"/>
                <c:pt idx="0">
                  <c:v>     The campus is green and eco-friendly</c:v>
                </c:pt>
                <c:pt idx="1">
                  <c:v>     Girls common rooms are available</c:v>
                </c:pt>
                <c:pt idx="2">
                  <c:v>The classrooms are clean, maintained and well ventilated</c:v>
                </c:pt>
                <c:pt idx="3">
                  <c:v>    Purified drinking water is available in the campus</c:v>
                </c:pt>
                <c:pt idx="4">
                  <c:v>  Toilets/washrooms are hygienic and properly maintained</c:v>
                </c:pt>
                <c:pt idx="5">
                  <c:v>    Canteen facilities are adequate</c:v>
                </c:pt>
                <c:pt idx="6">
                  <c:v>    The sports complex / Gymnasium facility  of the college has adequate facility</c:v>
                </c:pt>
              </c:strCache>
            </c:strRef>
          </c:cat>
          <c:val>
            <c:numRef>
              <c:f>Sheet2!$C$2:$C$8</c:f>
              <c:numCache>
                <c:formatCode>General</c:formatCode>
                <c:ptCount val="7"/>
                <c:pt idx="0">
                  <c:v>52</c:v>
                </c:pt>
                <c:pt idx="1">
                  <c:v>39</c:v>
                </c:pt>
                <c:pt idx="2">
                  <c:v>34</c:v>
                </c:pt>
                <c:pt idx="3">
                  <c:v>43</c:v>
                </c:pt>
                <c:pt idx="4">
                  <c:v>30</c:v>
                </c:pt>
                <c:pt idx="5">
                  <c:v>32</c:v>
                </c:pt>
                <c:pt idx="6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D-48F9-B1CA-C89D015CD515}"/>
            </c:ext>
          </c:extLst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Sheet2!$B$2:$B$8</c:f>
              <c:strCache>
                <c:ptCount val="7"/>
                <c:pt idx="0">
                  <c:v>     The campus is green and eco-friendly</c:v>
                </c:pt>
                <c:pt idx="1">
                  <c:v>     Girls common rooms are available</c:v>
                </c:pt>
                <c:pt idx="2">
                  <c:v>The classrooms are clean, maintained and well ventilated</c:v>
                </c:pt>
                <c:pt idx="3">
                  <c:v>    Purified drinking water is available in the campus</c:v>
                </c:pt>
                <c:pt idx="4">
                  <c:v>  Toilets/washrooms are hygienic and properly maintained</c:v>
                </c:pt>
                <c:pt idx="5">
                  <c:v>    Canteen facilities are adequate</c:v>
                </c:pt>
                <c:pt idx="6">
                  <c:v>    The sports complex / Gymnasium facility  of the college has adequate facility</c:v>
                </c:pt>
              </c:strCache>
            </c:strRef>
          </c:cat>
          <c:val>
            <c:numRef>
              <c:f>Sheet2!$D$2:$D$8</c:f>
              <c:numCache>
                <c:formatCode>General</c:formatCode>
                <c:ptCount val="7"/>
                <c:pt idx="0">
                  <c:v>34</c:v>
                </c:pt>
                <c:pt idx="1">
                  <c:v>36</c:v>
                </c:pt>
                <c:pt idx="2">
                  <c:v>40</c:v>
                </c:pt>
                <c:pt idx="3">
                  <c:v>36</c:v>
                </c:pt>
                <c:pt idx="4">
                  <c:v>34</c:v>
                </c:pt>
                <c:pt idx="5">
                  <c:v>35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DD-48F9-B1CA-C89D015CD515}"/>
            </c:ext>
          </c:extLst>
        </c:ser>
        <c:ser>
          <c:idx val="2"/>
          <c:order val="2"/>
          <c:tx>
            <c:strRef>
              <c:f>Sheet2!$E$1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Sheet2!$B$2:$B$8</c:f>
              <c:strCache>
                <c:ptCount val="7"/>
                <c:pt idx="0">
                  <c:v>     The campus is green and eco-friendly</c:v>
                </c:pt>
                <c:pt idx="1">
                  <c:v>     Girls common rooms are available</c:v>
                </c:pt>
                <c:pt idx="2">
                  <c:v>The classrooms are clean, maintained and well ventilated</c:v>
                </c:pt>
                <c:pt idx="3">
                  <c:v>    Purified drinking water is available in the campus</c:v>
                </c:pt>
                <c:pt idx="4">
                  <c:v>  Toilets/washrooms are hygienic and properly maintained</c:v>
                </c:pt>
                <c:pt idx="5">
                  <c:v>    Canteen facilities are adequate</c:v>
                </c:pt>
                <c:pt idx="6">
                  <c:v>    The sports complex / Gymnasium facility  of the college has adequate facility</c:v>
                </c:pt>
              </c:strCache>
            </c:strRef>
          </c:cat>
          <c:val>
            <c:numRef>
              <c:f>Sheet2!$E$2:$E$8</c:f>
              <c:numCache>
                <c:formatCode>General</c:formatCode>
                <c:ptCount val="7"/>
                <c:pt idx="0">
                  <c:v>11</c:v>
                </c:pt>
                <c:pt idx="1">
                  <c:v>20</c:v>
                </c:pt>
                <c:pt idx="2">
                  <c:v>20</c:v>
                </c:pt>
                <c:pt idx="3">
                  <c:v>17</c:v>
                </c:pt>
                <c:pt idx="4">
                  <c:v>25</c:v>
                </c:pt>
                <c:pt idx="5">
                  <c:v>23</c:v>
                </c:pt>
                <c:pt idx="6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DD-48F9-B1CA-C89D015CD515}"/>
            </c:ext>
          </c:extLst>
        </c:ser>
        <c:ser>
          <c:idx val="3"/>
          <c:order val="3"/>
          <c:tx>
            <c:strRef>
              <c:f>Sheet2!$F$1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Sheet2!$B$2:$B$8</c:f>
              <c:strCache>
                <c:ptCount val="7"/>
                <c:pt idx="0">
                  <c:v>     The campus is green and eco-friendly</c:v>
                </c:pt>
                <c:pt idx="1">
                  <c:v>     Girls common rooms are available</c:v>
                </c:pt>
                <c:pt idx="2">
                  <c:v>The classrooms are clean, maintained and well ventilated</c:v>
                </c:pt>
                <c:pt idx="3">
                  <c:v>    Purified drinking water is available in the campus</c:v>
                </c:pt>
                <c:pt idx="4">
                  <c:v>  Toilets/washrooms are hygienic and properly maintained</c:v>
                </c:pt>
                <c:pt idx="5">
                  <c:v>    Canteen facilities are adequate</c:v>
                </c:pt>
                <c:pt idx="6">
                  <c:v>    The sports complex / Gymnasium facility  of the college has adequate facility</c:v>
                </c:pt>
              </c:strCache>
            </c:strRef>
          </c:cat>
          <c:val>
            <c:numRef>
              <c:f>Sheet2!$F$2:$F$8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DD-48F9-B1CA-C89D015CD515}"/>
            </c:ext>
          </c:extLst>
        </c:ser>
        <c:ser>
          <c:idx val="4"/>
          <c:order val="4"/>
          <c:tx>
            <c:strRef>
              <c:f>Sheet2!$G$1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Sheet2!$B$2:$B$8</c:f>
              <c:strCache>
                <c:ptCount val="7"/>
                <c:pt idx="0">
                  <c:v>     The campus is green and eco-friendly</c:v>
                </c:pt>
                <c:pt idx="1">
                  <c:v>     Girls common rooms are available</c:v>
                </c:pt>
                <c:pt idx="2">
                  <c:v>The classrooms are clean, maintained and well ventilated</c:v>
                </c:pt>
                <c:pt idx="3">
                  <c:v>    Purified drinking water is available in the campus</c:v>
                </c:pt>
                <c:pt idx="4">
                  <c:v>  Toilets/washrooms are hygienic and properly maintained</c:v>
                </c:pt>
                <c:pt idx="5">
                  <c:v>    Canteen facilities are adequate</c:v>
                </c:pt>
                <c:pt idx="6">
                  <c:v>    The sports complex / Gymnasium facility  of the college has adequate facility</c:v>
                </c:pt>
              </c:strCache>
            </c:strRef>
          </c:cat>
          <c:val>
            <c:numRef>
              <c:f>Sheet2!$G$2:$G$8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  <c:pt idx="5">
                  <c:v>3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DD-48F9-B1CA-C89D015CD5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03947663"/>
        <c:axId val="1603944751"/>
      </c:barChart>
      <c:catAx>
        <c:axId val="1603947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944751"/>
        <c:crosses val="autoZero"/>
        <c:auto val="1"/>
        <c:lblAlgn val="ctr"/>
        <c:lblOffset val="100"/>
        <c:noMultiLvlLbl val="0"/>
      </c:catAx>
      <c:valAx>
        <c:axId val="16039447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947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37A03-7F9B-4C43-90AD-52D600213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167600-5CA5-4B83-9979-5644E6D153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5DD4E-A6B3-46A5-8EAE-811119D0A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D77FF-3F3B-4DB4-8392-0B9659D2E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11943-DC03-4B2F-A572-96F8E0D8F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9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381EE-D63C-4BB4-BEB6-28E9C1196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41FBB-3631-45B4-B407-1F54B271C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5BCCB-B38C-4DB7-8107-D87E23F09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093BC-96B1-4D40-9243-9E062F932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00E31-9116-49E1-A0B4-1390AF46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8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5BE1DD-CF6C-4087-8754-C1A6CC92BD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3944F1-45D0-4E25-ADCA-690440774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36A57-CB85-4CB8-81DC-EBE5EBA52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FBD6C-A488-4964-BF5A-A8ACDD6C4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EBE8F-8FD3-4AE0-8EF8-7C1D6655E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8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E350F-6127-43D2-9721-0565E95E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76054-875C-446E-96FE-0A8550192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FD2A3-1E7B-4DF2-8E05-F84191080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4D017-4BFE-47C5-8C65-802D41192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9C136-DC9D-4566-B9C3-E602D3306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84C85-7E33-489F-93EB-294868BF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85261-46F9-4787-8F31-7EB089867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47FA9-7776-4378-9957-1BF2C67B8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E8B74-0B75-44B7-8892-2AC99FD1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C01F1-E359-4E1B-9F75-48B01016F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6853D-0A9F-420B-BEE1-9925608B9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739F5-3518-4FF4-85E8-CADBA541B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EF38DA-B690-4063-B1D6-691D5A15B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679072-7B8B-4D5F-933F-0ACE59D6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FC4F4-B92F-4A9B-8D26-4EA49B7D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4FE55-1E39-4BE4-A9E8-CCBB630E6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8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EB5D8-A18A-4646-8034-59488138E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CCC3C-60B1-47BF-9EB4-6BAC3AE18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39D55-1DD9-41D4-B6D6-A6D46152B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2DB002-E2EC-451E-ACA5-9ACC26AA1E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4115A6-6328-4CA6-95FC-F601BBB8D6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84C6A5-D03F-4BE2-803E-49AAF75AD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107614-D151-4722-9D3D-EC618BDF8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899316-F990-48AA-B735-54B16DEFB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6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897FC-6C34-400C-ADB9-0ADD2B239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BD7DF-67D8-4A2B-8EDE-FA27BB4E4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9C1F23-04B9-4E22-A690-23102C02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14DDB6-F00E-4D19-82D1-9FA4BDF5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0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E969D7-112E-42B8-8879-7CDB9CB85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E8EC7E-67BF-4303-8503-1E8BE30EA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B0AD38-F9F7-4AFD-8791-4CAAFEE0C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9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9200D-34F7-43B0-A813-AAC3347EE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2FA02-95EA-48D0-839E-D3E6E3B1E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B20FD6-5C57-4573-BA4D-4610E8D0E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EE30CA-581D-450B-A8FD-03FA4B80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E9358-D6FF-4D75-B54D-623243F47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1618F-9449-46EC-A670-3647DD9F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5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448CD-AE6E-4F90-9B43-D747A4DA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20E0C0-0458-49F2-9AED-473E317A6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161EB-18BF-434E-8350-57004157E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25E066-EB20-4C0B-847F-BE9DE6764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7C74-59D6-423B-AD20-56E0E29E9915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322A3-7099-43DB-8221-19090EABF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A10D1-1619-4903-8EF5-04EF17BD0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0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2DE521-2312-4FE8-8187-D059D93E9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CC538-D90A-497E-8F6C-DECE91C7B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A7339-0D31-4716-9D9E-288951C6A2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A7C74-59D6-423B-AD20-56E0E29E9915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4D19E-0518-4169-8527-A1087A647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71D7D-823C-49ED-B17B-30311C3AE3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F9959-5260-4191-9C53-5C3AD5E0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9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65B878-A1CC-453B-8DAE-8011BEBA2FFD}"/>
              </a:ext>
            </a:extLst>
          </p:cNvPr>
          <p:cNvSpPr txBox="1"/>
          <p:nvPr/>
        </p:nvSpPr>
        <p:spPr>
          <a:xfrm>
            <a:off x="4384963" y="290946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STUDENTS FEEDBACK (2020-21)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292DFBE-1795-4CFF-9DC5-64C45B20C8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806459"/>
              </p:ext>
            </p:extLst>
          </p:nvPr>
        </p:nvGraphicFramePr>
        <p:xfrm>
          <a:off x="404261" y="1540041"/>
          <a:ext cx="10992051" cy="4042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858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AD70184-29ED-46FB-8EAB-A798DB7AE1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4025830"/>
              </p:ext>
            </p:extLst>
          </p:nvPr>
        </p:nvGraphicFramePr>
        <p:xfrm>
          <a:off x="1094508" y="1274618"/>
          <a:ext cx="9753601" cy="4710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78458C9-FA96-443C-946C-39F20220B5CD}"/>
              </a:ext>
            </a:extLst>
          </p:cNvPr>
          <p:cNvSpPr txBox="1"/>
          <p:nvPr/>
        </p:nvSpPr>
        <p:spPr>
          <a:xfrm>
            <a:off x="4384963" y="290946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STUDENTS FEEDBACK (2020-21)</a:t>
            </a:r>
          </a:p>
        </p:txBody>
      </p:sp>
    </p:spTree>
    <p:extLst>
      <p:ext uri="{BB962C8B-B14F-4D97-AF65-F5344CB8AC3E}">
        <p14:creationId xmlns:p14="http://schemas.microsoft.com/office/powerpoint/2010/main" val="379125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C398D31-2064-4CED-802E-2D51B6F2B2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857048"/>
              </p:ext>
            </p:extLst>
          </p:nvPr>
        </p:nvGraphicFramePr>
        <p:xfrm>
          <a:off x="1191491" y="858981"/>
          <a:ext cx="10044545" cy="4946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010F878-1D40-47BC-96E4-24AB89A8DFC2}"/>
              </a:ext>
            </a:extLst>
          </p:cNvPr>
          <p:cNvSpPr txBox="1"/>
          <p:nvPr/>
        </p:nvSpPr>
        <p:spPr>
          <a:xfrm>
            <a:off x="4384963" y="290946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STUDENTS FEEDBACK (2020-21)</a:t>
            </a:r>
          </a:p>
        </p:txBody>
      </p:sp>
    </p:spTree>
    <p:extLst>
      <p:ext uri="{BB962C8B-B14F-4D97-AF65-F5344CB8AC3E}">
        <p14:creationId xmlns:p14="http://schemas.microsoft.com/office/powerpoint/2010/main" val="146795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D1D435E-3EEE-4A22-9879-0AF1E30BCC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966589"/>
              </p:ext>
            </p:extLst>
          </p:nvPr>
        </p:nvGraphicFramePr>
        <p:xfrm>
          <a:off x="779646" y="1233055"/>
          <a:ext cx="10511809" cy="4455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0893E0D-D341-4E6F-8682-D1B0901BD7BE}"/>
              </a:ext>
            </a:extLst>
          </p:cNvPr>
          <p:cNvSpPr txBox="1"/>
          <p:nvPr/>
        </p:nvSpPr>
        <p:spPr>
          <a:xfrm>
            <a:off x="4384963" y="290946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STUDENTS FEEDBACK (2020-21)</a:t>
            </a:r>
          </a:p>
        </p:txBody>
      </p:sp>
    </p:spTree>
    <p:extLst>
      <p:ext uri="{BB962C8B-B14F-4D97-AF65-F5344CB8AC3E}">
        <p14:creationId xmlns:p14="http://schemas.microsoft.com/office/powerpoint/2010/main" val="3700795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3E0C1EE-9941-4CDB-9321-F4ECC83127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3704919"/>
              </p:ext>
            </p:extLst>
          </p:nvPr>
        </p:nvGraphicFramePr>
        <p:xfrm>
          <a:off x="90054" y="1039091"/>
          <a:ext cx="12011891" cy="4779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5A7D67B-F229-4AFB-88C7-8FDA68B0A2A3}"/>
              </a:ext>
            </a:extLst>
          </p:cNvPr>
          <p:cNvSpPr txBox="1"/>
          <p:nvPr/>
        </p:nvSpPr>
        <p:spPr>
          <a:xfrm>
            <a:off x="4384963" y="290946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STUDENTS FEEDBACK (2020-21)</a:t>
            </a:r>
          </a:p>
        </p:txBody>
      </p:sp>
    </p:spTree>
    <p:extLst>
      <p:ext uri="{BB962C8B-B14F-4D97-AF65-F5344CB8AC3E}">
        <p14:creationId xmlns:p14="http://schemas.microsoft.com/office/powerpoint/2010/main" val="389196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65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Rincey</dc:creator>
  <cp:lastModifiedBy>BIJO ABRAHAM</cp:lastModifiedBy>
  <cp:revision>9</cp:revision>
  <dcterms:created xsi:type="dcterms:W3CDTF">2021-10-05T03:57:54Z</dcterms:created>
  <dcterms:modified xsi:type="dcterms:W3CDTF">2022-07-07T16:46:19Z</dcterms:modified>
</cp:coreProperties>
</file>