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rincey%202020\college\criterion-1\FEEDBACK%20(2020-21)\Teachers'%20Feedback%20Form%20%20(2020-2021)%20(Responses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2000"/>
              <a:t>PARAMETERS </a:t>
            </a:r>
          </a:p>
        </c:rich>
      </c:tx>
      <c:layout>
        <c:manualLayout>
          <c:xMode val="edge"/>
          <c:yMode val="edge"/>
          <c:x val="0.43189858671237064"/>
          <c:y val="1.88725468342735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Sheet2!$C$1</c:f>
              <c:strCache>
                <c:ptCount val="1"/>
                <c:pt idx="0">
                  <c:v>HIGHLY SATISFIED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Sheet2!$B$2:$B$6</c:f>
              <c:strCache>
                <c:ptCount val="5"/>
                <c:pt idx="0">
                  <c:v>Administration of  Top Management</c:v>
                </c:pt>
                <c:pt idx="1">
                  <c:v>Work Culture of Support Staff (Office,  Lab Attendants)</c:v>
                </c:pt>
                <c:pt idx="2">
                  <c:v>Infrastructure and physical facilities of college</c:v>
                </c:pt>
                <c:pt idx="3">
                  <c:v>Academic and Research environment of  the college</c:v>
                </c:pt>
                <c:pt idx="4">
                  <c:v>Rate overall Institutional Culture</c:v>
                </c:pt>
              </c:strCache>
            </c:strRef>
          </c:cat>
          <c:val>
            <c:numRef>
              <c:f>Sheet2!$C$2:$C$6</c:f>
              <c:numCache>
                <c:formatCode>General</c:formatCode>
                <c:ptCount val="5"/>
                <c:pt idx="0">
                  <c:v>46</c:v>
                </c:pt>
                <c:pt idx="1">
                  <c:v>43</c:v>
                </c:pt>
                <c:pt idx="2">
                  <c:v>49</c:v>
                </c:pt>
                <c:pt idx="3">
                  <c:v>34</c:v>
                </c:pt>
                <c:pt idx="4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AA-4315-B0EA-61F0B46968BC}"/>
            </c:ext>
          </c:extLst>
        </c:ser>
        <c:ser>
          <c:idx val="1"/>
          <c:order val="1"/>
          <c:tx>
            <c:strRef>
              <c:f>Sheet2!$D$1</c:f>
              <c:strCache>
                <c:ptCount val="1"/>
                <c:pt idx="0">
                  <c:v>SATISFIED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Sheet2!$B$2:$B$6</c:f>
              <c:strCache>
                <c:ptCount val="5"/>
                <c:pt idx="0">
                  <c:v>Administration of  Top Management</c:v>
                </c:pt>
                <c:pt idx="1">
                  <c:v>Work Culture of Support Staff (Office,  Lab Attendants)</c:v>
                </c:pt>
                <c:pt idx="2">
                  <c:v>Infrastructure and physical facilities of college</c:v>
                </c:pt>
                <c:pt idx="3">
                  <c:v>Academic and Research environment of  the college</c:v>
                </c:pt>
                <c:pt idx="4">
                  <c:v>Rate overall Institutional Culture</c:v>
                </c:pt>
              </c:strCache>
            </c:strRef>
          </c:cat>
          <c:val>
            <c:numRef>
              <c:f>Sheet2!$D$2:$D$6</c:f>
              <c:numCache>
                <c:formatCode>General</c:formatCode>
                <c:ptCount val="5"/>
                <c:pt idx="0">
                  <c:v>29</c:v>
                </c:pt>
                <c:pt idx="1">
                  <c:v>29</c:v>
                </c:pt>
                <c:pt idx="2">
                  <c:v>34</c:v>
                </c:pt>
                <c:pt idx="3">
                  <c:v>40</c:v>
                </c:pt>
                <c:pt idx="4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AA-4315-B0EA-61F0B46968BC}"/>
            </c:ext>
          </c:extLst>
        </c:ser>
        <c:ser>
          <c:idx val="2"/>
          <c:order val="2"/>
          <c:tx>
            <c:strRef>
              <c:f>Sheet2!$E$1</c:f>
              <c:strCache>
                <c:ptCount val="1"/>
                <c:pt idx="0">
                  <c:v>AVERAGE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Sheet2!$B$2:$B$6</c:f>
              <c:strCache>
                <c:ptCount val="5"/>
                <c:pt idx="0">
                  <c:v>Administration of  Top Management</c:v>
                </c:pt>
                <c:pt idx="1">
                  <c:v>Work Culture of Support Staff (Office,  Lab Attendants)</c:v>
                </c:pt>
                <c:pt idx="2">
                  <c:v>Infrastructure and physical facilities of college</c:v>
                </c:pt>
                <c:pt idx="3">
                  <c:v>Academic and Research environment of  the college</c:v>
                </c:pt>
                <c:pt idx="4">
                  <c:v>Rate overall Institutional Culture</c:v>
                </c:pt>
              </c:strCache>
            </c:strRef>
          </c:cat>
          <c:val>
            <c:numRef>
              <c:f>Sheet2!$E$2:$E$6</c:f>
              <c:numCache>
                <c:formatCode>General</c:formatCode>
                <c:ptCount val="5"/>
                <c:pt idx="0">
                  <c:v>23</c:v>
                </c:pt>
                <c:pt idx="1">
                  <c:v>20</c:v>
                </c:pt>
                <c:pt idx="2">
                  <c:v>14</c:v>
                </c:pt>
                <c:pt idx="3">
                  <c:v>23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AA-4315-B0EA-61F0B46968BC}"/>
            </c:ext>
          </c:extLst>
        </c:ser>
        <c:ser>
          <c:idx val="3"/>
          <c:order val="3"/>
          <c:tx>
            <c:strRef>
              <c:f>Sheet2!$F$1</c:f>
              <c:strCache>
                <c:ptCount val="1"/>
                <c:pt idx="0">
                  <c:v>DISSATISFIED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Sheet2!$B$2:$B$6</c:f>
              <c:strCache>
                <c:ptCount val="5"/>
                <c:pt idx="0">
                  <c:v>Administration of  Top Management</c:v>
                </c:pt>
                <c:pt idx="1">
                  <c:v>Work Culture of Support Staff (Office,  Lab Attendants)</c:v>
                </c:pt>
                <c:pt idx="2">
                  <c:v>Infrastructure and physical facilities of college</c:v>
                </c:pt>
                <c:pt idx="3">
                  <c:v>Academic and Research environment of  the college</c:v>
                </c:pt>
                <c:pt idx="4">
                  <c:v>Rate overall Institutional Culture</c:v>
                </c:pt>
              </c:strCache>
            </c:strRef>
          </c:cat>
          <c:val>
            <c:numRef>
              <c:f>Sheet2!$F$2:$F$6</c:f>
              <c:numCache>
                <c:formatCode>General</c:formatCode>
                <c:ptCount val="5"/>
                <c:pt idx="0">
                  <c:v>2</c:v>
                </c:pt>
                <c:pt idx="1">
                  <c:v>8</c:v>
                </c:pt>
                <c:pt idx="2">
                  <c:v>3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5AA-4315-B0EA-61F0B46968BC}"/>
            </c:ext>
          </c:extLst>
        </c:ser>
        <c:ser>
          <c:idx val="4"/>
          <c:order val="4"/>
          <c:tx>
            <c:strRef>
              <c:f>Sheet2!$G$1</c:f>
              <c:strCache>
                <c:ptCount val="1"/>
                <c:pt idx="0">
                  <c:v>HIGHLY DISSATISFIED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Sheet2!$B$2:$B$6</c:f>
              <c:strCache>
                <c:ptCount val="5"/>
                <c:pt idx="0">
                  <c:v>Administration of  Top Management</c:v>
                </c:pt>
                <c:pt idx="1">
                  <c:v>Work Culture of Support Staff (Office,  Lab Attendants)</c:v>
                </c:pt>
                <c:pt idx="2">
                  <c:v>Infrastructure and physical facilities of college</c:v>
                </c:pt>
                <c:pt idx="3">
                  <c:v>Academic and Research environment of  the college</c:v>
                </c:pt>
                <c:pt idx="4">
                  <c:v>Rate overall Institutional Culture</c:v>
                </c:pt>
              </c:strCache>
            </c:strRef>
          </c:cat>
          <c:val>
            <c:numRef>
              <c:f>Sheet2!$G$2:$G$6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5AA-4315-B0EA-61F0B46968B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703502783"/>
        <c:axId val="1703502367"/>
      </c:barChart>
      <c:catAx>
        <c:axId val="17035027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3502367"/>
        <c:crosses val="autoZero"/>
        <c:auto val="1"/>
        <c:lblAlgn val="ctr"/>
        <c:lblOffset val="100"/>
        <c:noMultiLvlLbl val="0"/>
      </c:catAx>
      <c:valAx>
        <c:axId val="17035023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35027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D85BA-A90C-4365-8457-4A6565EE30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A51828-17B2-48DB-8736-DA1FB4BD4A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10C342-B2F9-49C8-BEFD-49C6679C8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7D60-3778-4921-9075-1113A31C891F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8A24A7-0535-4D77-A21D-CA09EE758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0A9E6-EBF3-4716-831C-7705BE4D9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C16A-B654-4EE7-810B-928CABA7F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8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36E86-FA5E-495D-935F-CFE1D059E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7A2D3E-0CA9-47C6-8035-F12368F2A8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B70F73-00FD-4EDD-AED8-321D3A63A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7D60-3778-4921-9075-1113A31C891F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E9AB0-08D5-45A5-B8E6-E2C678DB4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50BC2-429C-470E-8060-DD821A233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C16A-B654-4EE7-810B-928CABA7F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84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8FFA29-D7AE-45AE-92EF-19214B44C2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703C95-CB66-47F2-9D00-61FEC5C122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8118E-D181-422C-BD97-4729334E4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7D60-3778-4921-9075-1113A31C891F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1D889-5A8C-4481-9CA8-8758BC48A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C4033A-0D95-4D63-A07B-C1BA48FB3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C16A-B654-4EE7-810B-928CABA7F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277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4F014-F7C7-4AE7-A0FF-28E427139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27047-8187-48EE-AEFE-34A12083F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91D1B-2F4C-4921-ABC7-73D782FC1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7D60-3778-4921-9075-1113A31C891F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01B06-54E8-4381-B688-6C8019BA2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E5345-4E9C-4F39-95B9-F05710418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C16A-B654-4EE7-810B-928CABA7F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53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19196-9FD4-4E42-AD67-055C5FDB5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1F559E-963D-41A9-9711-43B7F5C6F9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7D5D3-81AE-4476-94F5-2C29EE1DE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7D60-3778-4921-9075-1113A31C891F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5A4EB-908E-46CE-8AE4-CE6BFBE3B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7324B-40D0-4A4F-9546-825B2532A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C16A-B654-4EE7-810B-928CABA7F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09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A51A9-66A5-43AF-91BE-1830A0813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BC4FC-C736-4251-BD33-AD747988A9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E29771-F100-4C52-95F3-2B10C7798F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41E90-E837-4077-80D8-9ED3555E4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7D60-3778-4921-9075-1113A31C891F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91DE19-D65A-4883-9E9E-C8ADF50D8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3A692D-0002-4CF0-86B5-CBE8476A3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C16A-B654-4EE7-810B-928CABA7F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246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80D5C-C8CB-467D-BF42-54DFAA6EF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363DF1-002E-482E-8A3A-0C5ACEABB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A26651-7C72-4BAA-82E0-F978CFA87B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4DBC4A-392B-4B69-AE60-6D32C561FD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6C3CF8-4DD1-47DB-9F2D-1F126522E9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7F9D32-4E44-4A54-804A-18C060F2E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7D60-3778-4921-9075-1113A31C891F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39B2DB-C75F-4698-A7A3-D5A3EB6D2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82F7FF-68E2-4217-B36C-DA1D95243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C16A-B654-4EE7-810B-928CABA7F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668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292E4-4EC4-4BA8-8265-4E0E0E0B6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8BCF56-1223-4421-A389-722B49024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7D60-3778-4921-9075-1113A31C891F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085C2C-F7D8-45BA-B14F-1E5E7B643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F23DF3-CE26-4FA8-92E1-B5F5CBE31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C16A-B654-4EE7-810B-928CABA7F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183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4721C3-6112-48FA-AA58-C669758E1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7D60-3778-4921-9075-1113A31C891F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355F29-D6EC-4AD4-9D81-A74D47857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623305-660F-4A7C-BA5D-C1D3D13F4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C16A-B654-4EE7-810B-928CABA7F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283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8A77F-0AA3-4568-862B-EE8E54199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F0583-A36E-4199-9C3E-F957E1CA6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D61C2D-DFED-4D75-B69F-1E91B7714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C55F29-EA8F-450F-8B03-CC102C221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7D60-3778-4921-9075-1113A31C891F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83AA62-272E-4C60-BA68-412CDE3B1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2BFD5A-5852-4BCB-9A48-27037C3B3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C16A-B654-4EE7-810B-928CABA7F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137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958CA-F421-42E0-BE4B-A3FB4F656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ECC2F6-2A8B-4F37-88BB-B7FDF46624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02955E-EA71-44DA-9D24-54BAA92B44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8D51CB-3D99-46EF-B0FF-206E2E7C7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7D60-3778-4921-9075-1113A31C891F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895942-7C08-4A57-92EA-D3D3416CF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B791CE-2E1E-4DF8-B395-2B1E1CA2C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C16A-B654-4EE7-810B-928CABA7F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56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E495B3-57FF-4498-8BEC-C6715976C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EB3836-E529-44D6-9A25-3E06B41669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F2B3D-4510-4B4C-A72E-92E22E9F4C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77D60-3778-4921-9075-1113A31C891F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A3FD02-1260-48A5-9D48-B2F673B52F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D2C412-8673-4C38-A1C2-F21DCE52CF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CC16A-B654-4EE7-810B-928CABA7F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032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5432559-470D-4CB1-B7DC-862052D9B4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0347119"/>
              </p:ext>
            </p:extLst>
          </p:nvPr>
        </p:nvGraphicFramePr>
        <p:xfrm>
          <a:off x="665018" y="1357745"/>
          <a:ext cx="10280073" cy="4710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EF01FDC-CADF-4553-8CBF-3F179F126295}"/>
              </a:ext>
            </a:extLst>
          </p:cNvPr>
          <p:cNvSpPr txBox="1"/>
          <p:nvPr/>
        </p:nvSpPr>
        <p:spPr>
          <a:xfrm>
            <a:off x="4384963" y="290946"/>
            <a:ext cx="342207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TEACHERS FEEDBACK (2020-21)</a:t>
            </a:r>
          </a:p>
        </p:txBody>
      </p:sp>
    </p:spTree>
    <p:extLst>
      <p:ext uri="{BB962C8B-B14F-4D97-AF65-F5344CB8AC3E}">
        <p14:creationId xmlns:p14="http://schemas.microsoft.com/office/powerpoint/2010/main" val="2309814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Rincey</dc:creator>
  <cp:lastModifiedBy>BIJO ABRAHAM</cp:lastModifiedBy>
  <cp:revision>4</cp:revision>
  <dcterms:created xsi:type="dcterms:W3CDTF">2021-10-05T04:02:13Z</dcterms:created>
  <dcterms:modified xsi:type="dcterms:W3CDTF">2021-12-08T14:21:19Z</dcterms:modified>
</cp:coreProperties>
</file>